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  <p:sldMasterId id="2147483672" r:id="rId2"/>
    <p:sldMasterId id="2147483690" r:id="rId3"/>
  </p:sldMasterIdLst>
  <p:notesMasterIdLst>
    <p:notesMasterId r:id="rId49"/>
  </p:notesMasterIdLst>
  <p:handoutMasterIdLst>
    <p:handoutMasterId r:id="rId50"/>
  </p:handoutMasterIdLst>
  <p:sldIdLst>
    <p:sldId id="266" r:id="rId4"/>
    <p:sldId id="289" r:id="rId5"/>
    <p:sldId id="290" r:id="rId6"/>
    <p:sldId id="264" r:id="rId7"/>
    <p:sldId id="322" r:id="rId8"/>
    <p:sldId id="304" r:id="rId9"/>
    <p:sldId id="342" r:id="rId10"/>
    <p:sldId id="343" r:id="rId11"/>
    <p:sldId id="273" r:id="rId12"/>
    <p:sldId id="307" r:id="rId13"/>
    <p:sldId id="313" r:id="rId14"/>
    <p:sldId id="312" r:id="rId15"/>
    <p:sldId id="348" r:id="rId16"/>
    <p:sldId id="334" r:id="rId17"/>
    <p:sldId id="330" r:id="rId18"/>
    <p:sldId id="331" r:id="rId19"/>
    <p:sldId id="332" r:id="rId20"/>
    <p:sldId id="323" r:id="rId21"/>
    <p:sldId id="345" r:id="rId22"/>
    <p:sldId id="349" r:id="rId23"/>
    <p:sldId id="308" r:id="rId24"/>
    <p:sldId id="350" r:id="rId25"/>
    <p:sldId id="317" r:id="rId26"/>
    <p:sldId id="318" r:id="rId27"/>
    <p:sldId id="319" r:id="rId28"/>
    <p:sldId id="320" r:id="rId29"/>
    <p:sldId id="355" r:id="rId30"/>
    <p:sldId id="321" r:id="rId31"/>
    <p:sldId id="361" r:id="rId32"/>
    <p:sldId id="359" r:id="rId33"/>
    <p:sldId id="362" r:id="rId34"/>
    <p:sldId id="356" r:id="rId35"/>
    <p:sldId id="351" r:id="rId36"/>
    <p:sldId id="352" r:id="rId37"/>
    <p:sldId id="357" r:id="rId38"/>
    <p:sldId id="324" r:id="rId39"/>
    <p:sldId id="347" r:id="rId40"/>
    <p:sldId id="360" r:id="rId41"/>
    <p:sldId id="366" r:id="rId42"/>
    <p:sldId id="358" r:id="rId43"/>
    <p:sldId id="346" r:id="rId44"/>
    <p:sldId id="326" r:id="rId45"/>
    <p:sldId id="364" r:id="rId46"/>
    <p:sldId id="363" r:id="rId47"/>
    <p:sldId id="365" r:id="rId4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nny Lim Chai Hou" initials="DLCH" lastIdx="1" clrIdx="0">
    <p:extLst>
      <p:ext uri="{19B8F6BF-5375-455C-9EA6-DF929625EA0E}">
        <p15:presenceInfo xmlns:p15="http://schemas.microsoft.com/office/powerpoint/2012/main" userId="S-1-5-21-1191778193-1596744994-312552118-11684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994" autoAdjust="0"/>
    <p:restoredTop sz="80774" autoAdjust="0"/>
  </p:normalViewPr>
  <p:slideViewPr>
    <p:cSldViewPr snapToGrid="0">
      <p:cViewPr varScale="1">
        <p:scale>
          <a:sx n="91" d="100"/>
          <a:sy n="91" d="100"/>
        </p:scale>
        <p:origin x="2310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2976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handoutMaster" Target="handoutMasters/handoutMaster1.xml"/><Relationship Id="rId55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slide" Target="slides/slide38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8" Type="http://schemas.openxmlformats.org/officeDocument/2006/relationships/slide" Target="slides/slide5.xml"/><Relationship Id="rId51" Type="http://schemas.openxmlformats.org/officeDocument/2006/relationships/commentAuthors" Target="commentAuthors.xml"/><Relationship Id="rId3" Type="http://schemas.openxmlformats.org/officeDocument/2006/relationships/slideMaster" Target="slideMasters/slideMaster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12BC76-F7E1-44ED-ADF3-22BC6BE64F3A}" type="datetimeFigureOut">
              <a:rPr lang="en-GB" smtClean="0"/>
              <a:t>02/11/2017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12566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3B107C-7ADE-4B56-A181-F5F0DF7B89CF}" type="datetimeFigureOut">
              <a:rPr lang="en-SG" smtClean="0"/>
              <a:t>2/11/2017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1DF8CB-33FB-4884-A009-D7ED79AF914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367120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30 min: Python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 min: </a:t>
            </a:r>
            <a:r>
              <a:rPr lang="en-S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Code</a:t>
            </a:r>
            <a:r>
              <a:rPr lang="en-SG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&amp; Algorithms</a:t>
            </a:r>
            <a:endParaRPr lang="en-SG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15 min: Use Cases x2</a:t>
            </a:r>
            <a:endParaRPr lang="en-SG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 min: Wrap up</a:t>
            </a:r>
            <a:endParaRPr lang="en-SG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5837319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 min - Opening vid </a:t>
            </a:r>
            <a:endParaRPr lang="en-SG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15 min: Intro &amp; context</a:t>
            </a:r>
            <a:endParaRPr lang="en-SG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40 min: Scratch</a:t>
            </a:r>
            <a:endParaRPr lang="en-SG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30 min: Python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 min: </a:t>
            </a:r>
            <a:r>
              <a:rPr lang="en-S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Code</a:t>
            </a:r>
            <a:r>
              <a:rPr lang="en-SG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&amp; Algorithms</a:t>
            </a:r>
            <a:endParaRPr lang="en-SG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15 min: Use Cases x2</a:t>
            </a:r>
            <a:endParaRPr lang="en-SG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 min: Wrap up</a:t>
            </a:r>
            <a:endParaRPr lang="en-SG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22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9332514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We are just going</a:t>
            </a:r>
            <a:r>
              <a:rPr lang="en-GB" baseline="0" dirty="0" smtClean="0"/>
              <a:t> to learn some basic tags</a:t>
            </a:r>
          </a:p>
          <a:p>
            <a:r>
              <a:rPr lang="en-GB" baseline="0" dirty="0" smtClean="0"/>
              <a:t>&lt;span&gt;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C0A965-BA09-4F15-881A-CFA3C922CB28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22615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Now</a:t>
            </a:r>
            <a:r>
              <a:rPr lang="en-GB" baseline="0" dirty="0" smtClean="0"/>
              <a:t> you have a lot of containers. How do you find the container that contains the data point that you want. </a:t>
            </a:r>
          </a:p>
          <a:p>
            <a:r>
              <a:rPr lang="en-GB" baseline="0" dirty="0" smtClean="0"/>
              <a:t>For this exercise, we will be using a class as attribute identifier</a:t>
            </a:r>
          </a:p>
          <a:p>
            <a:endParaRPr lang="en-GB" baseline="0" dirty="0" smtClean="0"/>
          </a:p>
          <a:p>
            <a:endParaRPr lang="en-GB" baseline="0" dirty="0" smtClean="0"/>
          </a:p>
          <a:p>
            <a:r>
              <a:rPr lang="en-GB" baseline="0" dirty="0" smtClean="0"/>
              <a:t>Library – there are a lot of </a:t>
            </a:r>
            <a:r>
              <a:rPr lang="en-GB" baseline="0" dirty="0" err="1" smtClean="0"/>
              <a:t>ppl</a:t>
            </a:r>
            <a:r>
              <a:rPr lang="en-GB" baseline="0" dirty="0" smtClean="0"/>
              <a:t> developers out there that have created reusable libraries that simply things we commonly do. </a:t>
            </a:r>
          </a:p>
          <a:p>
            <a:r>
              <a:rPr lang="en-GB" baseline="0" dirty="0" smtClean="0"/>
              <a:t>Template that we can reuse for our coding. That have been predefined. For this programming, are importing two libraries. </a:t>
            </a:r>
          </a:p>
          <a:p>
            <a:endParaRPr lang="en-GB" baseline="0" dirty="0" smtClean="0"/>
          </a:p>
          <a:p>
            <a:endParaRPr lang="en-GB" baseline="0" dirty="0" smtClean="0"/>
          </a:p>
          <a:p>
            <a:endParaRPr lang="en-GB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31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662298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Now</a:t>
            </a:r>
            <a:r>
              <a:rPr lang="en-GB" baseline="0" dirty="0" smtClean="0"/>
              <a:t> you have a lot of containers. How do you find the container that contains the data point that you want. </a:t>
            </a:r>
          </a:p>
          <a:p>
            <a:r>
              <a:rPr lang="en-GB" baseline="0" dirty="0" smtClean="0"/>
              <a:t>For this exercise, we will be using a class as attribute identifier</a:t>
            </a:r>
          </a:p>
          <a:p>
            <a:endParaRPr lang="en-GB" baseline="0" dirty="0" smtClean="0"/>
          </a:p>
          <a:p>
            <a:endParaRPr lang="en-GB" baseline="0" dirty="0" smtClean="0"/>
          </a:p>
          <a:p>
            <a:r>
              <a:rPr lang="en-GB" baseline="0" dirty="0" smtClean="0"/>
              <a:t>Library – there are a lot of </a:t>
            </a:r>
            <a:r>
              <a:rPr lang="en-GB" baseline="0" dirty="0" err="1" smtClean="0"/>
              <a:t>ppl</a:t>
            </a:r>
            <a:r>
              <a:rPr lang="en-GB" baseline="0" dirty="0" smtClean="0"/>
              <a:t> developers out there that have created reusable libraries that simply things we commonly do. </a:t>
            </a:r>
          </a:p>
          <a:p>
            <a:r>
              <a:rPr lang="en-GB" baseline="0" dirty="0" smtClean="0"/>
              <a:t>Template that we can reuse for our coding. That have been predefined. For this programming, are importing two libraries. </a:t>
            </a:r>
          </a:p>
          <a:p>
            <a:endParaRPr lang="en-GB" baseline="0" dirty="0" smtClean="0"/>
          </a:p>
          <a:p>
            <a:endParaRPr lang="en-GB" baseline="0" dirty="0" smtClean="0"/>
          </a:p>
          <a:p>
            <a:endParaRPr lang="en-GB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33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2924896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SG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36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145462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We are just going</a:t>
            </a:r>
            <a:r>
              <a:rPr lang="en-GB" baseline="0" dirty="0" smtClean="0"/>
              <a:t> to learn some basic tags</a:t>
            </a:r>
          </a:p>
          <a:p>
            <a:r>
              <a:rPr lang="en-GB" baseline="0" dirty="0" smtClean="0"/>
              <a:t>&lt;span&gt;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C0A965-BA09-4F15-881A-CFA3C922CB28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4615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 min - Opening vid </a:t>
            </a:r>
            <a:endParaRPr lang="en-SG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15 min: Intro &amp; context</a:t>
            </a:r>
            <a:endParaRPr lang="en-SG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40 min: Scratch</a:t>
            </a:r>
            <a:endParaRPr lang="en-SG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30 min: Python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 min: </a:t>
            </a:r>
            <a:r>
              <a:rPr lang="en-S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Code</a:t>
            </a:r>
            <a:r>
              <a:rPr lang="en-SG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&amp; Algorithms</a:t>
            </a:r>
            <a:endParaRPr lang="en-SG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15 min: Use Cases x2</a:t>
            </a:r>
            <a:endParaRPr lang="en-SG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 min: Wrap up</a:t>
            </a:r>
            <a:endParaRPr lang="en-SG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42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2276468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RPA, automation, data</a:t>
            </a:r>
          </a:p>
          <a:p>
            <a:r>
              <a:rPr lang="en-US" dirty="0" smtClean="0"/>
              <a:t>Not to turn everyone into programmers – basic understanding, possibilities</a:t>
            </a:r>
          </a:p>
          <a:p>
            <a:r>
              <a:rPr lang="en-US" dirty="0" smtClean="0"/>
              <a:t>GIC use cases at the end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59478BD-D3BA-2045-AD99-A9F775F87DC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055841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Owner’s Mentality.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Agile’s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Project Owners</a:t>
            </a:r>
          </a:p>
          <a:p>
            <a:pPr marL="0" lvl="0" indent="0">
              <a:buFont typeface="Arial" charset="0"/>
              <a:buNone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someone wants to do renovation on your house, would you want to leave it with the person for 6 months? Or would you want to know exactly what the builder is going to change?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59478BD-D3BA-2045-AD99-A9F775F87DC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978839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Process</a:t>
            </a:r>
            <a:r>
              <a:rPr lang="en-US" baseline="0" dirty="0" smtClean="0"/>
              <a:t> of breaking down problems</a:t>
            </a:r>
          </a:p>
          <a:p>
            <a:r>
              <a:rPr lang="en-SG" baseline="0" dirty="0" smtClean="0"/>
              <a:t>Practice of breaking logic into a set of instructional processes</a:t>
            </a:r>
          </a:p>
          <a:p>
            <a:endParaRPr lang="en-SG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SG" dirty="0" smtClean="0"/>
              <a:t>Improves logical thinking by breaking a problem into a set of </a:t>
            </a:r>
            <a:endParaRPr lang="en-US" dirty="0" smtClean="0"/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4630047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 min - Opening vid </a:t>
            </a:r>
            <a:endParaRPr lang="en-SG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15 min: Intro &amp; context</a:t>
            </a:r>
            <a:endParaRPr lang="en-SG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40 min: Scratch</a:t>
            </a:r>
            <a:endParaRPr lang="en-SG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30 min: Python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 min: </a:t>
            </a:r>
            <a:r>
              <a:rPr lang="en-S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Code</a:t>
            </a:r>
            <a:r>
              <a:rPr lang="en-SG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&amp; Algorithms</a:t>
            </a:r>
            <a:endParaRPr lang="en-SG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15 min: Use Cases x2</a:t>
            </a:r>
            <a:endParaRPr lang="en-SG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 min: Wrap up</a:t>
            </a:r>
            <a:endParaRPr lang="en-SG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9250173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Online</a:t>
            </a:r>
            <a:r>
              <a:rPr lang="en-US" baseline="0" dirty="0" smtClean="0"/>
              <a:t> editor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9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1886263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Hands-on session in </a:t>
            </a:r>
            <a:r>
              <a:rPr lang="en-GB" dirty="0" err="1" smtClean="0"/>
              <a:t>Repl.It</a:t>
            </a:r>
            <a:endParaRPr lang="en-GB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10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904092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SG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18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1639973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Give roles – product</a:t>
            </a:r>
            <a:r>
              <a:rPr lang="en-GB" baseline="0" dirty="0" smtClean="0"/>
              <a:t> owner</a:t>
            </a:r>
            <a:r>
              <a:rPr lang="en-GB" dirty="0" smtClean="0"/>
              <a:t>,</a:t>
            </a:r>
            <a:r>
              <a:rPr lang="en-GB" baseline="0" dirty="0" smtClean="0"/>
              <a:t> tester, developer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21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0962089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rgbClr val="00B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63297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60B6DD-A5BC-4D3E-9954-CC8E35099420}" type="datetime1">
              <a:rPr lang="en-SG" smtClean="0"/>
              <a:t>2/11/2017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5A868-1959-4AFC-8B73-586BE1BEEA10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972583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CB59A2-FA96-46B4-A784-31BC18E50352}" type="datetime1">
              <a:rPr lang="en-SG" smtClean="0"/>
              <a:t>2/11/2017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5A868-1959-4AFC-8B73-586BE1BEEA10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0637769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5E1935-1746-496C-ABFC-86D0696AF507}" type="datetime1">
              <a:rPr lang="en-SG" smtClean="0"/>
              <a:t>2/11/2017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5A868-1959-4AFC-8B73-586BE1BEEA10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8081295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619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71799" y="1964267"/>
            <a:ext cx="5398295" cy="2421464"/>
          </a:xfrm>
        </p:spPr>
        <p:txBody>
          <a:bodyPr anchor="b">
            <a:normAutofit/>
          </a:bodyPr>
          <a:lstStyle>
            <a:lvl1pPr algn="r">
              <a:defRPr sz="36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971799" y="4385733"/>
            <a:ext cx="5398295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350" cap="all">
                <a:solidFill>
                  <a:schemeClr val="tx1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699419" y="5870576"/>
            <a:ext cx="1200150" cy="377825"/>
          </a:xfrm>
        </p:spPr>
        <p:txBody>
          <a:bodyPr/>
          <a:lstStyle/>
          <a:p>
            <a:pPr defTabSz="685800"/>
            <a:fld id="{D97909D1-5947-BE49-A8F4-7E831559D40F}" type="datetimeFigureOut">
              <a:rPr lang="en-US" smtClean="0">
                <a:solidFill>
                  <a:prstClr val="white"/>
                </a:solidFill>
              </a:rPr>
              <a:pPr defTabSz="685800"/>
              <a:t>11/2/2017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71799" y="5870576"/>
            <a:ext cx="3670469" cy="377825"/>
          </a:xfrm>
        </p:spPr>
        <p:txBody>
          <a:bodyPr/>
          <a:lstStyle/>
          <a:p>
            <a:pPr defTabSz="685800"/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56719" y="5870576"/>
            <a:ext cx="413375" cy="377825"/>
          </a:xfrm>
        </p:spPr>
        <p:txBody>
          <a:bodyPr/>
          <a:lstStyle/>
          <a:p>
            <a:pPr defTabSz="685800"/>
            <a:fld id="{63D138EC-15B0-354D-BB23-422ED01510C8}" type="slidenum">
              <a:rPr lang="en-US" smtClean="0">
                <a:solidFill>
                  <a:prstClr val="white"/>
                </a:solidFill>
              </a:rPr>
              <a:pPr defTabSz="685800"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17448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619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/>
            <a:fld id="{D97909D1-5947-BE49-A8F4-7E831559D40F}" type="datetimeFigureOut">
              <a:rPr lang="en-US" smtClean="0">
                <a:solidFill>
                  <a:prstClr val="white"/>
                </a:solidFill>
              </a:rPr>
              <a:pPr defTabSz="685800"/>
              <a:t>11/2/2017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/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/>
            <a:fld id="{63D138EC-15B0-354D-BB23-422ED01510C8}" type="slidenum">
              <a:rPr lang="en-US" smtClean="0">
                <a:solidFill>
                  <a:prstClr val="white"/>
                </a:solidFill>
              </a:rPr>
              <a:pPr defTabSz="685800"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03335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619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1" y="3308581"/>
            <a:ext cx="7598570" cy="1468800"/>
          </a:xfrm>
        </p:spPr>
        <p:txBody>
          <a:bodyPr anchor="b"/>
          <a:lstStyle>
            <a:lvl1pPr algn="l">
              <a:defRPr sz="30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4349" y="4777381"/>
            <a:ext cx="7598571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1500" cap="all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/>
            <a:fld id="{D97909D1-5947-BE49-A8F4-7E831559D40F}" type="datetimeFigureOut">
              <a:rPr lang="en-US" smtClean="0">
                <a:solidFill>
                  <a:prstClr val="white"/>
                </a:solidFill>
              </a:rPr>
              <a:pPr defTabSz="685800"/>
              <a:t>11/2/2017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/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/>
            <a:fld id="{63D138EC-15B0-354D-BB23-422ED01510C8}" type="slidenum">
              <a:rPr lang="en-US" smtClean="0">
                <a:solidFill>
                  <a:prstClr val="white"/>
                </a:solidFill>
              </a:rPr>
              <a:pPr defTabSz="685800"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1070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619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4351" y="2142067"/>
            <a:ext cx="3746501" cy="3649134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66421" y="2142068"/>
            <a:ext cx="3746499" cy="3649133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/>
            <a:fld id="{D97909D1-5947-BE49-A8F4-7E831559D40F}" type="datetimeFigureOut">
              <a:rPr lang="en-US" smtClean="0">
                <a:solidFill>
                  <a:prstClr val="white"/>
                </a:solidFill>
              </a:rPr>
              <a:pPr defTabSz="685800"/>
              <a:t>11/2/2017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/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/>
            <a:fld id="{63D138EC-15B0-354D-BB23-422ED01510C8}" type="slidenum">
              <a:rPr lang="en-US" smtClean="0">
                <a:solidFill>
                  <a:prstClr val="white"/>
                </a:solidFill>
              </a:rPr>
              <a:pPr defTabSz="685800"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476142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0252" y="2218267"/>
            <a:ext cx="3531791" cy="576262"/>
          </a:xfrm>
        </p:spPr>
        <p:txBody>
          <a:bodyPr anchor="b">
            <a:noAutofit/>
          </a:bodyPr>
          <a:lstStyle>
            <a:lvl1pPr marL="0" indent="0">
              <a:buNone/>
              <a:defRPr sz="21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351" y="2870201"/>
            <a:ext cx="3747692" cy="292099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003" y="2226734"/>
            <a:ext cx="3542110" cy="576262"/>
          </a:xfrm>
        </p:spPr>
        <p:txBody>
          <a:bodyPr anchor="b">
            <a:noAutofit/>
          </a:bodyPr>
          <a:lstStyle>
            <a:lvl1pPr marL="0" indent="0">
              <a:buNone/>
              <a:defRPr sz="21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367612" y="2870201"/>
            <a:ext cx="3746501" cy="292099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/>
            <a:fld id="{D97909D1-5947-BE49-A8F4-7E831559D40F}" type="datetimeFigureOut">
              <a:rPr lang="en-US" smtClean="0">
                <a:solidFill>
                  <a:prstClr val="white"/>
                </a:solidFill>
              </a:rPr>
              <a:pPr defTabSz="685800"/>
              <a:t>11/2/2017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/>
            <a:fld id="{63D138EC-15B0-354D-BB23-422ED01510C8}" type="slidenum">
              <a:rPr lang="en-US" smtClean="0">
                <a:solidFill>
                  <a:prstClr val="white"/>
                </a:solidFill>
              </a:rPr>
              <a:pPr defTabSz="685800"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109556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619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/>
            <a:fld id="{D97909D1-5947-BE49-A8F4-7E831559D40F}" type="datetimeFigureOut">
              <a:rPr lang="en-US" smtClean="0">
                <a:solidFill>
                  <a:prstClr val="white"/>
                </a:solidFill>
              </a:rPr>
              <a:pPr defTabSz="685800"/>
              <a:t>11/2/2017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/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/>
            <a:fld id="{63D138EC-15B0-354D-BB23-422ED01510C8}" type="slidenum">
              <a:rPr lang="en-US" smtClean="0">
                <a:solidFill>
                  <a:prstClr val="white"/>
                </a:solidFill>
              </a:rPr>
              <a:pPr defTabSz="685800"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609850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619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/>
            <a:fld id="{D97909D1-5947-BE49-A8F4-7E831559D40F}" type="datetimeFigureOut">
              <a:rPr lang="en-US" smtClean="0">
                <a:solidFill>
                  <a:prstClr val="white"/>
                </a:solidFill>
              </a:rPr>
              <a:pPr defTabSz="685800"/>
              <a:t>11/2/2017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/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/>
            <a:fld id="{63D138EC-15B0-354D-BB23-422ED01510C8}" type="slidenum">
              <a:rPr lang="en-US" smtClean="0">
                <a:solidFill>
                  <a:prstClr val="white"/>
                </a:solidFill>
              </a:rPr>
              <a:pPr defTabSz="685800"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90630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60548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422"/>
            <a:ext cx="7886700" cy="603059"/>
          </a:xfrm>
        </p:spPr>
        <p:txBody>
          <a:bodyPr>
            <a:noAutofit/>
          </a:bodyPr>
          <a:lstStyle>
            <a:lvl1pPr>
              <a:defRPr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847898"/>
            <a:ext cx="7886700" cy="569294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E280B96-4AF0-40F9-BA3A-67D96AFD6FB3}" type="datetime1">
              <a:rPr lang="en-SG" smtClean="0"/>
              <a:pPr/>
              <a:t>2/11/2017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39429" y="120177"/>
            <a:ext cx="1970191" cy="365125"/>
          </a:xfrm>
        </p:spPr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  <a:latin typeface="Arial Narrow" panose="020B0606020202030204" pitchFamily="34" charset="0"/>
                <a:cs typeface="Arial" panose="020B0604020202020204" pitchFamily="34" charset="0"/>
              </a:defRPr>
            </a:lvl1pPr>
          </a:lstStyle>
          <a:p>
            <a:r>
              <a:rPr lang="en-SG" dirty="0" smtClean="0"/>
              <a:t>Python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0582524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619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2074333"/>
            <a:ext cx="2760664" cy="1371600"/>
          </a:xfrm>
        </p:spPr>
        <p:txBody>
          <a:bodyPr anchor="b">
            <a:normAutofit/>
          </a:bodyPr>
          <a:lstStyle>
            <a:lvl1pPr algn="l">
              <a:defRPr sz="1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86151" y="609601"/>
            <a:ext cx="4626770" cy="51816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4350" y="3445933"/>
            <a:ext cx="2760664" cy="1828800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/>
            <a:fld id="{D97909D1-5947-BE49-A8F4-7E831559D40F}" type="datetimeFigureOut">
              <a:rPr lang="en-US" smtClean="0">
                <a:solidFill>
                  <a:prstClr val="white"/>
                </a:solidFill>
              </a:rPr>
              <a:pPr defTabSz="685800"/>
              <a:t>11/2/2017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/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/>
            <a:fld id="{63D138EC-15B0-354D-BB23-422ED01510C8}" type="slidenum">
              <a:rPr lang="en-US" smtClean="0">
                <a:solidFill>
                  <a:prstClr val="white"/>
                </a:solidFill>
              </a:rPr>
              <a:pPr defTabSz="685800"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84772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619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1600200"/>
            <a:ext cx="4623490" cy="1371600"/>
          </a:xfrm>
        </p:spPr>
        <p:txBody>
          <a:bodyPr anchor="b">
            <a:normAutofit/>
          </a:bodyPr>
          <a:lstStyle>
            <a:lvl1pPr algn="l">
              <a:defRPr sz="21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652190" y="914400"/>
            <a:ext cx="2460731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4350" y="2971800"/>
            <a:ext cx="4623490" cy="1828800"/>
          </a:xfrm>
        </p:spPr>
        <p:txBody>
          <a:bodyPr anchor="t">
            <a:normAutofit/>
          </a:bodyPr>
          <a:lstStyle>
            <a:lvl1pPr marL="0" indent="0">
              <a:buNone/>
              <a:defRPr sz="13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/>
            <a:fld id="{D97909D1-5947-BE49-A8F4-7E831559D40F}" type="datetimeFigureOut">
              <a:rPr lang="en-US" smtClean="0">
                <a:solidFill>
                  <a:prstClr val="white"/>
                </a:solidFill>
              </a:rPr>
              <a:pPr defTabSz="685800"/>
              <a:t>11/2/2017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/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/>
            <a:fld id="{63D138EC-15B0-354D-BB23-422ED01510C8}" type="slidenum">
              <a:rPr lang="en-US" smtClean="0">
                <a:solidFill>
                  <a:prstClr val="white"/>
                </a:solidFill>
              </a:rPr>
              <a:pPr defTabSz="685800"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942957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619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1" y="4732865"/>
            <a:ext cx="7598570" cy="566738"/>
          </a:xfrm>
        </p:spPr>
        <p:txBody>
          <a:bodyPr anchor="b">
            <a:normAutofit/>
          </a:bodyPr>
          <a:lstStyle>
            <a:lvl1pPr algn="l">
              <a:defRPr sz="1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28701" y="932112"/>
            <a:ext cx="6569870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4351" y="5299603"/>
            <a:ext cx="7598570" cy="493712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/>
            <a:fld id="{D97909D1-5947-BE49-A8F4-7E831559D40F}" type="datetimeFigureOut">
              <a:rPr lang="en-US" smtClean="0">
                <a:solidFill>
                  <a:prstClr val="white"/>
                </a:solidFill>
              </a:rPr>
              <a:pPr defTabSz="685800"/>
              <a:t>11/2/2017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/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/>
            <a:fld id="{63D138EC-15B0-354D-BB23-422ED01510C8}" type="slidenum">
              <a:rPr lang="en-US" smtClean="0">
                <a:solidFill>
                  <a:prstClr val="white"/>
                </a:solidFill>
              </a:rPr>
              <a:pPr defTabSz="685800"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193078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619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1" y="609602"/>
            <a:ext cx="7598570" cy="3124199"/>
          </a:xfrm>
        </p:spPr>
        <p:txBody>
          <a:bodyPr anchor="ctr">
            <a:normAutofit/>
          </a:bodyPr>
          <a:lstStyle>
            <a:lvl1pPr algn="l">
              <a:defRPr sz="2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4350" y="4343400"/>
            <a:ext cx="7598571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15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/>
            <a:fld id="{D97909D1-5947-BE49-A8F4-7E831559D40F}" type="datetimeFigureOut">
              <a:rPr lang="en-US" smtClean="0">
                <a:solidFill>
                  <a:prstClr val="white"/>
                </a:solidFill>
              </a:rPr>
              <a:pPr defTabSz="685800"/>
              <a:t>11/2/2017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/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/>
            <a:fld id="{63D138EC-15B0-354D-BB23-422ED01510C8}" type="slidenum">
              <a:rPr lang="en-US" smtClean="0">
                <a:solidFill>
                  <a:prstClr val="white"/>
                </a:solidFill>
              </a:rPr>
              <a:pPr defTabSz="685800"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177058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619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678400" y="2743200"/>
            <a:ext cx="457200" cy="584776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all" spc="0" normalizeH="0" baseline="0" noProof="0" dirty="0">
                <a:ln w="3175" cmpd="sng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66206" y="823337"/>
            <a:ext cx="457200" cy="584776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all" spc="0" normalizeH="0" baseline="0" noProof="0" dirty="0">
                <a:ln w="3175" cmpd="sng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744201" y="609602"/>
            <a:ext cx="7162799" cy="2743199"/>
          </a:xfrm>
        </p:spPr>
        <p:txBody>
          <a:bodyPr anchor="ctr">
            <a:normAutofit/>
          </a:bodyPr>
          <a:lstStyle>
            <a:lvl1pPr algn="l">
              <a:defRPr sz="24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23406" y="3352800"/>
            <a:ext cx="7004388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5599" y="4343400"/>
            <a:ext cx="7614275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15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/>
            <a:fld id="{D97909D1-5947-BE49-A8F4-7E831559D40F}" type="datetimeFigureOut">
              <a:rPr lang="en-US" smtClean="0">
                <a:solidFill>
                  <a:prstClr val="white"/>
                </a:solidFill>
              </a:rPr>
              <a:pPr defTabSz="685800"/>
              <a:t>11/2/2017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/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/>
            <a:fld id="{63D138EC-15B0-354D-BB23-422ED01510C8}" type="slidenum">
              <a:rPr lang="en-US" smtClean="0">
                <a:solidFill>
                  <a:prstClr val="white"/>
                </a:solidFill>
              </a:rPr>
              <a:pPr defTabSz="685800"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811954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619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2" y="3308581"/>
            <a:ext cx="7598569" cy="1468800"/>
          </a:xfrm>
        </p:spPr>
        <p:txBody>
          <a:bodyPr anchor="b">
            <a:normAutofit/>
          </a:bodyPr>
          <a:lstStyle>
            <a:lvl1pPr algn="l">
              <a:defRPr sz="2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4351" y="4777381"/>
            <a:ext cx="759857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15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/>
            <a:fld id="{D97909D1-5947-BE49-A8F4-7E831559D40F}" type="datetimeFigureOut">
              <a:rPr lang="en-US" smtClean="0">
                <a:solidFill>
                  <a:prstClr val="white"/>
                </a:solidFill>
              </a:rPr>
              <a:pPr defTabSz="685800"/>
              <a:t>11/2/2017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/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/>
            <a:fld id="{63D138EC-15B0-354D-BB23-422ED01510C8}" type="slidenum">
              <a:rPr lang="en-US" smtClean="0">
                <a:solidFill>
                  <a:prstClr val="white"/>
                </a:solidFill>
              </a:rPr>
              <a:pPr defTabSz="685800"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781865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619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678400" y="2743200"/>
            <a:ext cx="457200" cy="584776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all" spc="0" normalizeH="0" baseline="0" noProof="0" dirty="0">
                <a:ln w="3175" cmpd="sng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66206" y="823337"/>
            <a:ext cx="457200" cy="584776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all" spc="0" normalizeH="0" baseline="0" noProof="0" dirty="0">
                <a:ln w="3175" cmpd="sng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744201" y="609602"/>
            <a:ext cx="7162799" cy="2743199"/>
          </a:xfrm>
        </p:spPr>
        <p:txBody>
          <a:bodyPr anchor="ctr">
            <a:normAutofit/>
          </a:bodyPr>
          <a:lstStyle>
            <a:lvl1pPr algn="l">
              <a:defRPr sz="24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14350" y="3886200"/>
            <a:ext cx="7601577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1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4349" y="4775200"/>
            <a:ext cx="7601577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/>
            <a:fld id="{D97909D1-5947-BE49-A8F4-7E831559D40F}" type="datetimeFigureOut">
              <a:rPr lang="en-US" smtClean="0">
                <a:solidFill>
                  <a:prstClr val="white"/>
                </a:solidFill>
              </a:rPr>
              <a:pPr defTabSz="685800"/>
              <a:t>11/2/2017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/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/>
            <a:fld id="{63D138EC-15B0-354D-BB23-422ED01510C8}" type="slidenum">
              <a:rPr lang="en-US" smtClean="0">
                <a:solidFill>
                  <a:prstClr val="white"/>
                </a:solidFill>
              </a:rPr>
              <a:pPr defTabSz="685800"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150985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619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1" y="609602"/>
            <a:ext cx="7598570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14351" y="3505200"/>
            <a:ext cx="7598571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1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4350" y="4343400"/>
            <a:ext cx="7598571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/>
            <a:fld id="{D97909D1-5947-BE49-A8F4-7E831559D40F}" type="datetimeFigureOut">
              <a:rPr lang="en-US" smtClean="0">
                <a:solidFill>
                  <a:prstClr val="white"/>
                </a:solidFill>
              </a:rPr>
              <a:pPr defTabSz="685800"/>
              <a:t>11/2/2017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/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/>
            <a:fld id="{63D138EC-15B0-354D-BB23-422ED01510C8}" type="slidenum">
              <a:rPr lang="en-US" smtClean="0">
                <a:solidFill>
                  <a:prstClr val="white"/>
                </a:solidFill>
              </a:rPr>
              <a:pPr defTabSz="685800"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558249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619" cy="6856214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14351" y="609601"/>
            <a:ext cx="7598569" cy="145626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/>
            <a:fld id="{D97909D1-5947-BE49-A8F4-7E831559D40F}" type="datetimeFigureOut">
              <a:rPr lang="en-US" smtClean="0">
                <a:solidFill>
                  <a:prstClr val="white"/>
                </a:solidFill>
              </a:rPr>
              <a:pPr defTabSz="685800"/>
              <a:t>11/2/2017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/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/>
            <a:fld id="{63D138EC-15B0-354D-BB23-422ED01510C8}" type="slidenum">
              <a:rPr lang="en-US" smtClean="0">
                <a:solidFill>
                  <a:prstClr val="white"/>
                </a:solidFill>
              </a:rPr>
              <a:pPr defTabSz="685800"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852752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619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494006" y="609600"/>
            <a:ext cx="1618914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4350" y="609600"/>
            <a:ext cx="5874087" cy="51816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/>
            <a:fld id="{D97909D1-5947-BE49-A8F4-7E831559D40F}" type="datetimeFigureOut">
              <a:rPr lang="en-US" smtClean="0">
                <a:solidFill>
                  <a:prstClr val="white"/>
                </a:solidFill>
              </a:rPr>
              <a:pPr defTabSz="685800"/>
              <a:t>11/2/2017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/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/>
            <a:fld id="{63D138EC-15B0-354D-BB23-422ED01510C8}" type="slidenum">
              <a:rPr lang="en-US" smtClean="0">
                <a:solidFill>
                  <a:prstClr val="white"/>
                </a:solidFill>
              </a:rPr>
              <a:pPr defTabSz="685800"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6023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9144000" cy="60548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661E995-7B4D-4B90-80AE-B4962E56205B}" type="datetime1">
              <a:rPr lang="en-SG" smtClean="0"/>
              <a:pPr/>
              <a:t>2/11/2017</a:t>
            </a:fld>
            <a:endParaRPr lang="en-SG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97487" y="120177"/>
            <a:ext cx="1912134" cy="365125"/>
          </a:xfrm>
        </p:spPr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  <a:latin typeface="Arial Narrow" panose="020B0606020202030204" pitchFamily="34" charset="0"/>
                <a:cs typeface="Arial" panose="020B0604020202020204" pitchFamily="34" charset="0"/>
              </a:defRPr>
            </a:lvl1pPr>
          </a:lstStyle>
          <a:p>
            <a:r>
              <a:rPr lang="en-SG" dirty="0" smtClean="0"/>
              <a:t>Python</a:t>
            </a:r>
            <a:endParaRPr lang="en-SG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0" y="2422"/>
            <a:ext cx="7886700" cy="603059"/>
          </a:xfrm>
        </p:spPr>
        <p:txBody>
          <a:bodyPr>
            <a:noAutofit/>
          </a:bodyPr>
          <a:lstStyle>
            <a:lvl1pPr>
              <a:defRPr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87092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619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71799" y="1964267"/>
            <a:ext cx="5398295" cy="2421464"/>
          </a:xfrm>
        </p:spPr>
        <p:txBody>
          <a:bodyPr anchor="b">
            <a:normAutofit/>
          </a:bodyPr>
          <a:lstStyle>
            <a:lvl1pPr algn="r">
              <a:defRPr sz="36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971799" y="4385733"/>
            <a:ext cx="5398295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350" cap="all">
                <a:solidFill>
                  <a:schemeClr val="tx1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699419" y="5870576"/>
            <a:ext cx="1200150" cy="377825"/>
          </a:xfrm>
        </p:spPr>
        <p:txBody>
          <a:bodyPr/>
          <a:lstStyle/>
          <a:p>
            <a:pPr defTabSz="685800"/>
            <a:fld id="{D97909D1-5947-BE49-A8F4-7E831559D40F}" type="datetimeFigureOut">
              <a:rPr lang="en-US" smtClean="0">
                <a:solidFill>
                  <a:prstClr val="white"/>
                </a:solidFill>
              </a:rPr>
              <a:pPr defTabSz="685800"/>
              <a:t>11/2/2017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71799" y="5870576"/>
            <a:ext cx="3670469" cy="377825"/>
          </a:xfrm>
        </p:spPr>
        <p:txBody>
          <a:bodyPr/>
          <a:lstStyle/>
          <a:p>
            <a:pPr defTabSz="685800"/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56719" y="5870576"/>
            <a:ext cx="413375" cy="377825"/>
          </a:xfrm>
        </p:spPr>
        <p:txBody>
          <a:bodyPr/>
          <a:lstStyle/>
          <a:p>
            <a:pPr defTabSz="685800"/>
            <a:fld id="{63D138EC-15B0-354D-BB23-422ED01510C8}" type="slidenum">
              <a:rPr lang="en-US" smtClean="0">
                <a:solidFill>
                  <a:prstClr val="white"/>
                </a:solidFill>
              </a:rPr>
              <a:pPr defTabSz="685800"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22510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619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/>
            <a:fld id="{D97909D1-5947-BE49-A8F4-7E831559D40F}" type="datetimeFigureOut">
              <a:rPr lang="en-US" smtClean="0">
                <a:solidFill>
                  <a:prstClr val="white"/>
                </a:solidFill>
              </a:rPr>
              <a:pPr defTabSz="685800"/>
              <a:t>11/2/2017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/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/>
            <a:fld id="{63D138EC-15B0-354D-BB23-422ED01510C8}" type="slidenum">
              <a:rPr lang="en-US" smtClean="0">
                <a:solidFill>
                  <a:prstClr val="white"/>
                </a:solidFill>
              </a:rPr>
              <a:pPr defTabSz="685800"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753574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619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1" y="3308581"/>
            <a:ext cx="7598570" cy="1468800"/>
          </a:xfrm>
        </p:spPr>
        <p:txBody>
          <a:bodyPr anchor="b"/>
          <a:lstStyle>
            <a:lvl1pPr algn="l">
              <a:defRPr sz="30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4349" y="4777381"/>
            <a:ext cx="7598571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1500" cap="all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/>
            <a:fld id="{D97909D1-5947-BE49-A8F4-7E831559D40F}" type="datetimeFigureOut">
              <a:rPr lang="en-US" smtClean="0">
                <a:solidFill>
                  <a:prstClr val="white"/>
                </a:solidFill>
              </a:rPr>
              <a:pPr defTabSz="685800"/>
              <a:t>11/2/2017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/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/>
            <a:fld id="{63D138EC-15B0-354D-BB23-422ED01510C8}" type="slidenum">
              <a:rPr lang="en-US" smtClean="0">
                <a:solidFill>
                  <a:prstClr val="white"/>
                </a:solidFill>
              </a:rPr>
              <a:pPr defTabSz="685800"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310819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619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4351" y="2142067"/>
            <a:ext cx="3746501" cy="3649134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66421" y="2142068"/>
            <a:ext cx="3746499" cy="3649133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/>
            <a:fld id="{D97909D1-5947-BE49-A8F4-7E831559D40F}" type="datetimeFigureOut">
              <a:rPr lang="en-US" smtClean="0">
                <a:solidFill>
                  <a:prstClr val="white"/>
                </a:solidFill>
              </a:rPr>
              <a:pPr defTabSz="685800"/>
              <a:t>11/2/2017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/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/>
            <a:fld id="{63D138EC-15B0-354D-BB23-422ED01510C8}" type="slidenum">
              <a:rPr lang="en-US" smtClean="0">
                <a:solidFill>
                  <a:prstClr val="white"/>
                </a:solidFill>
              </a:rPr>
              <a:pPr defTabSz="685800"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054624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0252" y="2218267"/>
            <a:ext cx="3531791" cy="576262"/>
          </a:xfrm>
        </p:spPr>
        <p:txBody>
          <a:bodyPr anchor="b">
            <a:noAutofit/>
          </a:bodyPr>
          <a:lstStyle>
            <a:lvl1pPr marL="0" indent="0">
              <a:buNone/>
              <a:defRPr sz="21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351" y="2870201"/>
            <a:ext cx="3747692" cy="292099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003" y="2226734"/>
            <a:ext cx="3542110" cy="576262"/>
          </a:xfrm>
        </p:spPr>
        <p:txBody>
          <a:bodyPr anchor="b">
            <a:noAutofit/>
          </a:bodyPr>
          <a:lstStyle>
            <a:lvl1pPr marL="0" indent="0">
              <a:buNone/>
              <a:defRPr sz="21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367612" y="2870201"/>
            <a:ext cx="3746501" cy="292099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/>
            <a:fld id="{D97909D1-5947-BE49-A8F4-7E831559D40F}" type="datetimeFigureOut">
              <a:rPr lang="en-US" smtClean="0">
                <a:solidFill>
                  <a:prstClr val="white"/>
                </a:solidFill>
              </a:rPr>
              <a:pPr defTabSz="685800"/>
              <a:t>11/2/2017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/>
            <a:fld id="{63D138EC-15B0-354D-BB23-422ED01510C8}" type="slidenum">
              <a:rPr lang="en-US" smtClean="0">
                <a:solidFill>
                  <a:prstClr val="white"/>
                </a:solidFill>
              </a:rPr>
              <a:pPr defTabSz="685800"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475072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619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/>
            <a:fld id="{D97909D1-5947-BE49-A8F4-7E831559D40F}" type="datetimeFigureOut">
              <a:rPr lang="en-US" smtClean="0">
                <a:solidFill>
                  <a:prstClr val="white"/>
                </a:solidFill>
              </a:rPr>
              <a:pPr defTabSz="685800"/>
              <a:t>11/2/2017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/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/>
            <a:fld id="{63D138EC-15B0-354D-BB23-422ED01510C8}" type="slidenum">
              <a:rPr lang="en-US" smtClean="0">
                <a:solidFill>
                  <a:prstClr val="white"/>
                </a:solidFill>
              </a:rPr>
              <a:pPr defTabSz="685800"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184858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619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/>
            <a:fld id="{D97909D1-5947-BE49-A8F4-7E831559D40F}" type="datetimeFigureOut">
              <a:rPr lang="en-US" smtClean="0">
                <a:solidFill>
                  <a:prstClr val="white"/>
                </a:solidFill>
              </a:rPr>
              <a:pPr defTabSz="685800"/>
              <a:t>11/2/2017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/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/>
            <a:fld id="{63D138EC-15B0-354D-BB23-422ED01510C8}" type="slidenum">
              <a:rPr lang="en-US" smtClean="0">
                <a:solidFill>
                  <a:prstClr val="white"/>
                </a:solidFill>
              </a:rPr>
              <a:pPr defTabSz="685800"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847568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619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2074333"/>
            <a:ext cx="2760664" cy="1371600"/>
          </a:xfrm>
        </p:spPr>
        <p:txBody>
          <a:bodyPr anchor="b">
            <a:normAutofit/>
          </a:bodyPr>
          <a:lstStyle>
            <a:lvl1pPr algn="l">
              <a:defRPr sz="1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86151" y="609601"/>
            <a:ext cx="4626770" cy="51816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4350" y="3445933"/>
            <a:ext cx="2760664" cy="1828800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/>
            <a:fld id="{D97909D1-5947-BE49-A8F4-7E831559D40F}" type="datetimeFigureOut">
              <a:rPr lang="en-US" smtClean="0">
                <a:solidFill>
                  <a:prstClr val="white"/>
                </a:solidFill>
              </a:rPr>
              <a:pPr defTabSz="685800"/>
              <a:t>11/2/2017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/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/>
            <a:fld id="{63D138EC-15B0-354D-BB23-422ED01510C8}" type="slidenum">
              <a:rPr lang="en-US" smtClean="0">
                <a:solidFill>
                  <a:prstClr val="white"/>
                </a:solidFill>
              </a:rPr>
              <a:pPr defTabSz="685800"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277866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619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1600200"/>
            <a:ext cx="4623490" cy="1371600"/>
          </a:xfrm>
        </p:spPr>
        <p:txBody>
          <a:bodyPr anchor="b">
            <a:normAutofit/>
          </a:bodyPr>
          <a:lstStyle>
            <a:lvl1pPr algn="l">
              <a:defRPr sz="21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652190" y="914400"/>
            <a:ext cx="2460731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4350" y="2971800"/>
            <a:ext cx="4623490" cy="1828800"/>
          </a:xfrm>
        </p:spPr>
        <p:txBody>
          <a:bodyPr anchor="t">
            <a:normAutofit/>
          </a:bodyPr>
          <a:lstStyle>
            <a:lvl1pPr marL="0" indent="0">
              <a:buNone/>
              <a:defRPr sz="13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/>
            <a:fld id="{D97909D1-5947-BE49-A8F4-7E831559D40F}" type="datetimeFigureOut">
              <a:rPr lang="en-US" smtClean="0">
                <a:solidFill>
                  <a:prstClr val="white"/>
                </a:solidFill>
              </a:rPr>
              <a:pPr defTabSz="685800"/>
              <a:t>11/2/2017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/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/>
            <a:fld id="{63D138EC-15B0-354D-BB23-422ED01510C8}" type="slidenum">
              <a:rPr lang="en-US" smtClean="0">
                <a:solidFill>
                  <a:prstClr val="white"/>
                </a:solidFill>
              </a:rPr>
              <a:pPr defTabSz="685800"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030041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619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1" y="4732865"/>
            <a:ext cx="7598570" cy="566738"/>
          </a:xfrm>
        </p:spPr>
        <p:txBody>
          <a:bodyPr anchor="b">
            <a:normAutofit/>
          </a:bodyPr>
          <a:lstStyle>
            <a:lvl1pPr algn="l">
              <a:defRPr sz="1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28701" y="932112"/>
            <a:ext cx="6569870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4351" y="5299603"/>
            <a:ext cx="7598570" cy="493712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/>
            <a:fld id="{D97909D1-5947-BE49-A8F4-7E831559D40F}" type="datetimeFigureOut">
              <a:rPr lang="en-US" smtClean="0">
                <a:solidFill>
                  <a:prstClr val="white"/>
                </a:solidFill>
              </a:rPr>
              <a:pPr defTabSz="685800"/>
              <a:t>11/2/2017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/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/>
            <a:fld id="{63D138EC-15B0-354D-BB23-422ED01510C8}" type="slidenum">
              <a:rPr lang="en-US" smtClean="0">
                <a:solidFill>
                  <a:prstClr val="white"/>
                </a:solidFill>
              </a:rPr>
              <a:pPr defTabSz="685800"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46074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_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9144000" cy="60548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661E995-7B4D-4B90-80AE-B4962E56205B}" type="datetime1">
              <a:rPr lang="en-SG" smtClean="0"/>
              <a:pPr/>
              <a:t>2/11/2017</a:t>
            </a:fld>
            <a:endParaRPr lang="en-SG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97487" y="120177"/>
            <a:ext cx="1912134" cy="365125"/>
          </a:xfrm>
        </p:spPr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  <a:latin typeface="Arial Narrow" panose="020B0606020202030204" pitchFamily="34" charset="0"/>
                <a:cs typeface="Arial" panose="020B0604020202020204" pitchFamily="34" charset="0"/>
              </a:defRPr>
            </a:lvl1pPr>
          </a:lstStyle>
          <a:p>
            <a:r>
              <a:rPr lang="en-SG" dirty="0" smtClean="0"/>
              <a:t>Python</a:t>
            </a:r>
            <a:endParaRPr lang="en-SG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0" y="2422"/>
            <a:ext cx="7886700" cy="603059"/>
          </a:xfrm>
        </p:spPr>
        <p:txBody>
          <a:bodyPr>
            <a:noAutofit/>
          </a:bodyPr>
          <a:lstStyle>
            <a:lvl1pPr>
              <a:defRPr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24075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619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1" y="609602"/>
            <a:ext cx="7598570" cy="3124199"/>
          </a:xfrm>
        </p:spPr>
        <p:txBody>
          <a:bodyPr anchor="ctr">
            <a:normAutofit/>
          </a:bodyPr>
          <a:lstStyle>
            <a:lvl1pPr algn="l">
              <a:defRPr sz="2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4350" y="4343400"/>
            <a:ext cx="7598571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15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/>
            <a:fld id="{D97909D1-5947-BE49-A8F4-7E831559D40F}" type="datetimeFigureOut">
              <a:rPr lang="en-US" smtClean="0">
                <a:solidFill>
                  <a:prstClr val="white"/>
                </a:solidFill>
              </a:rPr>
              <a:pPr defTabSz="685800"/>
              <a:t>11/2/2017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/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/>
            <a:fld id="{63D138EC-15B0-354D-BB23-422ED01510C8}" type="slidenum">
              <a:rPr lang="en-US" smtClean="0">
                <a:solidFill>
                  <a:prstClr val="white"/>
                </a:solidFill>
              </a:rPr>
              <a:pPr defTabSz="685800"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459624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619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678400" y="2743200"/>
            <a:ext cx="457200" cy="584776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all" spc="0" normalizeH="0" baseline="0" noProof="0" dirty="0">
                <a:ln w="3175" cmpd="sng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66206" y="823337"/>
            <a:ext cx="457200" cy="584776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all" spc="0" normalizeH="0" baseline="0" noProof="0" dirty="0">
                <a:ln w="3175" cmpd="sng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744201" y="609602"/>
            <a:ext cx="7162799" cy="2743199"/>
          </a:xfrm>
        </p:spPr>
        <p:txBody>
          <a:bodyPr anchor="ctr">
            <a:normAutofit/>
          </a:bodyPr>
          <a:lstStyle>
            <a:lvl1pPr algn="l">
              <a:defRPr sz="24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23406" y="3352800"/>
            <a:ext cx="7004388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5599" y="4343400"/>
            <a:ext cx="7614275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15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/>
            <a:fld id="{D97909D1-5947-BE49-A8F4-7E831559D40F}" type="datetimeFigureOut">
              <a:rPr lang="en-US" smtClean="0">
                <a:solidFill>
                  <a:prstClr val="white"/>
                </a:solidFill>
              </a:rPr>
              <a:pPr defTabSz="685800"/>
              <a:t>11/2/2017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/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/>
            <a:fld id="{63D138EC-15B0-354D-BB23-422ED01510C8}" type="slidenum">
              <a:rPr lang="en-US" smtClean="0">
                <a:solidFill>
                  <a:prstClr val="white"/>
                </a:solidFill>
              </a:rPr>
              <a:pPr defTabSz="685800"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736676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619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2" y="3308581"/>
            <a:ext cx="7598569" cy="1468800"/>
          </a:xfrm>
        </p:spPr>
        <p:txBody>
          <a:bodyPr anchor="b">
            <a:normAutofit/>
          </a:bodyPr>
          <a:lstStyle>
            <a:lvl1pPr algn="l">
              <a:defRPr sz="2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4351" y="4777381"/>
            <a:ext cx="759857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15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/>
            <a:fld id="{D97909D1-5947-BE49-A8F4-7E831559D40F}" type="datetimeFigureOut">
              <a:rPr lang="en-US" smtClean="0">
                <a:solidFill>
                  <a:prstClr val="white"/>
                </a:solidFill>
              </a:rPr>
              <a:pPr defTabSz="685800"/>
              <a:t>11/2/2017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/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/>
            <a:fld id="{63D138EC-15B0-354D-BB23-422ED01510C8}" type="slidenum">
              <a:rPr lang="en-US" smtClean="0">
                <a:solidFill>
                  <a:prstClr val="white"/>
                </a:solidFill>
              </a:rPr>
              <a:pPr defTabSz="685800"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88546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619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678400" y="2743200"/>
            <a:ext cx="457200" cy="584776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all" spc="0" normalizeH="0" baseline="0" noProof="0" dirty="0">
                <a:ln w="3175" cmpd="sng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66206" y="823337"/>
            <a:ext cx="457200" cy="584776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all" spc="0" normalizeH="0" baseline="0" noProof="0" dirty="0">
                <a:ln w="3175" cmpd="sng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744201" y="609602"/>
            <a:ext cx="7162799" cy="2743199"/>
          </a:xfrm>
        </p:spPr>
        <p:txBody>
          <a:bodyPr anchor="ctr">
            <a:normAutofit/>
          </a:bodyPr>
          <a:lstStyle>
            <a:lvl1pPr algn="l">
              <a:defRPr sz="24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14350" y="3886200"/>
            <a:ext cx="7601577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1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4349" y="4775200"/>
            <a:ext cx="7601577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/>
            <a:fld id="{D97909D1-5947-BE49-A8F4-7E831559D40F}" type="datetimeFigureOut">
              <a:rPr lang="en-US" smtClean="0">
                <a:solidFill>
                  <a:prstClr val="white"/>
                </a:solidFill>
              </a:rPr>
              <a:pPr defTabSz="685800"/>
              <a:t>11/2/2017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/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/>
            <a:fld id="{63D138EC-15B0-354D-BB23-422ED01510C8}" type="slidenum">
              <a:rPr lang="en-US" smtClean="0">
                <a:solidFill>
                  <a:prstClr val="white"/>
                </a:solidFill>
              </a:rPr>
              <a:pPr defTabSz="685800"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300804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619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1" y="609602"/>
            <a:ext cx="7598570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14351" y="3505200"/>
            <a:ext cx="7598571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1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4350" y="4343400"/>
            <a:ext cx="7598571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/>
            <a:fld id="{D97909D1-5947-BE49-A8F4-7E831559D40F}" type="datetimeFigureOut">
              <a:rPr lang="en-US" smtClean="0">
                <a:solidFill>
                  <a:prstClr val="white"/>
                </a:solidFill>
              </a:rPr>
              <a:pPr defTabSz="685800"/>
              <a:t>11/2/2017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/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/>
            <a:fld id="{63D138EC-15B0-354D-BB23-422ED01510C8}" type="slidenum">
              <a:rPr lang="en-US" smtClean="0">
                <a:solidFill>
                  <a:prstClr val="white"/>
                </a:solidFill>
              </a:rPr>
              <a:pPr defTabSz="685800"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504711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619" cy="6856214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14351" y="609601"/>
            <a:ext cx="7598569" cy="145626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/>
            <a:fld id="{D97909D1-5947-BE49-A8F4-7E831559D40F}" type="datetimeFigureOut">
              <a:rPr lang="en-US" smtClean="0">
                <a:solidFill>
                  <a:prstClr val="white"/>
                </a:solidFill>
              </a:rPr>
              <a:pPr defTabSz="685800"/>
              <a:t>11/2/2017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/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/>
            <a:fld id="{63D138EC-15B0-354D-BB23-422ED01510C8}" type="slidenum">
              <a:rPr lang="en-US" smtClean="0">
                <a:solidFill>
                  <a:prstClr val="white"/>
                </a:solidFill>
              </a:rPr>
              <a:pPr defTabSz="685800"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827502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619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494006" y="609600"/>
            <a:ext cx="1618914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4350" y="609600"/>
            <a:ext cx="5874087" cy="51816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/>
            <a:fld id="{D97909D1-5947-BE49-A8F4-7E831559D40F}" type="datetimeFigureOut">
              <a:rPr lang="en-US" smtClean="0">
                <a:solidFill>
                  <a:prstClr val="white"/>
                </a:solidFill>
              </a:rPr>
              <a:pPr defTabSz="685800"/>
              <a:t>11/2/2017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/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/>
            <a:fld id="{63D138EC-15B0-354D-BB23-422ED01510C8}" type="slidenum">
              <a:rPr lang="en-US" smtClean="0">
                <a:solidFill>
                  <a:prstClr val="white"/>
                </a:solidFill>
              </a:rPr>
              <a:pPr defTabSz="685800"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7670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72E4E-2D3D-4400-A3D4-F3DD2578AB44}" type="datetime1">
              <a:rPr lang="en-SG" smtClean="0"/>
              <a:t>2/11/2017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5A868-1959-4AFC-8B73-586BE1BEEA10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0808286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4DFE3-8E62-48BF-BDF2-AC4841B760AF}" type="datetime1">
              <a:rPr lang="en-SG" smtClean="0"/>
              <a:t>2/11/2017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5A868-1959-4AFC-8B73-586BE1BEEA10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9221876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4C417-56D3-45AF-B4E6-E404FE9CE9E2}" type="datetime1">
              <a:rPr lang="en-SG" smtClean="0"/>
              <a:t>2/11/2017</a:t>
            </a:fld>
            <a:endParaRPr lang="en-SG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5A868-1959-4AFC-8B73-586BE1BEEA10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2898159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1A8A83-9A5C-4E2F-AA3B-96F0367FFFB0}" type="datetime1">
              <a:rPr lang="en-SG" smtClean="0"/>
              <a:t>2/11/2017</a:t>
            </a:fld>
            <a:endParaRPr lang="en-S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5A868-1959-4AFC-8B73-586BE1BEEA10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2092026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EFBEF-BAD7-44BB-944C-4EEDA5782B8B}" type="datetime1">
              <a:rPr lang="en-SG" smtClean="0"/>
              <a:t>2/11/2017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5A868-1959-4AFC-8B73-586BE1BEEA10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5362045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9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.xml"/><Relationship Id="rId13" Type="http://schemas.openxmlformats.org/officeDocument/2006/relationships/slideLayout" Target="../slideLayouts/slideLayout42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6.xml"/><Relationship Id="rId12" Type="http://schemas.openxmlformats.org/officeDocument/2006/relationships/slideLayout" Target="../slideLayouts/slideLayout41.xml"/><Relationship Id="rId17" Type="http://schemas.openxmlformats.org/officeDocument/2006/relationships/slideLayout" Target="../slideLayouts/slideLayout46.xml"/><Relationship Id="rId2" Type="http://schemas.openxmlformats.org/officeDocument/2006/relationships/slideLayout" Target="../slideLayouts/slideLayout31.xml"/><Relationship Id="rId16" Type="http://schemas.openxmlformats.org/officeDocument/2006/relationships/slideLayout" Target="../slideLayouts/slideLayout45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11" Type="http://schemas.openxmlformats.org/officeDocument/2006/relationships/slideLayout" Target="../slideLayouts/slideLayout40.xml"/><Relationship Id="rId5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39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Relationship Id="rId14" Type="http://schemas.openxmlformats.org/officeDocument/2006/relationships/slideLayout" Target="../slideLayouts/slideLayout4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-1" y="0"/>
            <a:ext cx="9144001" cy="60548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724930"/>
            <a:ext cx="7886700" cy="9657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7152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75CFCD-90AF-43E3-816F-E3EA9F4D8C99}" type="datetime1">
              <a:rPr lang="en-SG" smtClean="0"/>
              <a:t>2/11/2017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22508" y="120177"/>
            <a:ext cx="8871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5A45A868-1959-4AFC-8B73-586BE1BEEA10}" type="slidenum">
              <a:rPr lang="en-SG" smtClean="0"/>
              <a:pPr/>
              <a:t>‹#›</a:t>
            </a:fld>
            <a:r>
              <a:rPr lang="en-SG" dirty="0" smtClean="0"/>
              <a:t>/50</a:t>
            </a:r>
            <a:endParaRPr lang="en-SG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73882" y="102684"/>
            <a:ext cx="34022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Intro to Coding 2017</a:t>
            </a:r>
            <a:endParaRPr lang="en-SG" sz="20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46037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7" r:id="rId3"/>
    <p:sldLayoutId id="2147483708" r:id="rId4"/>
    <p:sldLayoutId id="2147483663" r:id="rId5"/>
    <p:sldLayoutId id="2147483664" r:id="rId6"/>
    <p:sldLayoutId id="2147483665" r:id="rId7"/>
    <p:sldLayoutId id="2147483666" r:id="rId8"/>
    <p:sldLayoutId id="2147483668" r:id="rId9"/>
    <p:sldLayoutId id="2147483669" r:id="rId10"/>
    <p:sldLayoutId id="2147483670" r:id="rId11"/>
    <p:sldLayoutId id="2147483671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Segoe UI" panose="020B0502040204020203" pitchFamily="34" charset="0"/>
          <a:ea typeface="+mj-ea"/>
          <a:cs typeface="Segoe UI" panose="020B050204020402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14351" y="609601"/>
            <a:ext cx="7598569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4351" y="2142068"/>
            <a:ext cx="7598569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42245" y="5870576"/>
            <a:ext cx="120015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defTabSz="685800"/>
            <a:fld id="{D97909D1-5947-BE49-A8F4-7E831559D40F}" type="datetimeFigureOut">
              <a:rPr lang="en-US" smtClean="0">
                <a:solidFill>
                  <a:prstClr val="white"/>
                </a:solidFill>
              </a:rPr>
              <a:pPr defTabSz="685800"/>
              <a:t>11/2/2017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4351" y="5870576"/>
            <a:ext cx="5870744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defTabSz="685800"/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99546" y="5870576"/>
            <a:ext cx="413375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defTabSz="685800"/>
            <a:fld id="{63D138EC-15B0-354D-BB23-422ED01510C8}" type="slidenum">
              <a:rPr lang="en-US" smtClean="0">
                <a:solidFill>
                  <a:prstClr val="white"/>
                </a:solidFill>
              </a:rPr>
              <a:pPr defTabSz="685800"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673071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</p:sldLayoutIdLst>
  <p:txStyles>
    <p:titleStyle>
      <a:lvl1pPr algn="l" defTabSz="342900" rtl="0" eaLnBrk="1" latinLnBrk="0" hangingPunct="1">
        <a:spcBef>
          <a:spcPct val="0"/>
        </a:spcBef>
        <a:buNone/>
        <a:defRPr sz="27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14313" indent="-214313" algn="l" defTabSz="342900" rtl="0" eaLnBrk="1" latinLnBrk="0" hangingPunct="1">
        <a:spcBef>
          <a:spcPts val="0"/>
        </a:spcBef>
        <a:spcAft>
          <a:spcPts val="750"/>
        </a:spcAft>
        <a:buClr>
          <a:schemeClr val="tx1"/>
        </a:buClr>
        <a:buSzPct val="100000"/>
        <a:buFont typeface="Arial"/>
        <a:buChar char="•"/>
        <a:defRPr sz="135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ts val="0"/>
        </a:spcBef>
        <a:spcAft>
          <a:spcPts val="75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900113" indent="-214313" algn="l" defTabSz="342900" rtl="0" eaLnBrk="1" latinLnBrk="0" hangingPunct="1">
        <a:spcBef>
          <a:spcPts val="0"/>
        </a:spcBef>
        <a:spcAft>
          <a:spcPts val="750"/>
        </a:spcAft>
        <a:buClr>
          <a:schemeClr val="tx1"/>
        </a:buClr>
        <a:buSzPct val="100000"/>
        <a:buFont typeface="Arial"/>
        <a:buChar char="•"/>
        <a:defRPr sz="105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157288" indent="-128588" algn="l" defTabSz="342900" rtl="0" eaLnBrk="1" latinLnBrk="0" hangingPunct="1">
        <a:spcBef>
          <a:spcPts val="0"/>
        </a:spcBef>
        <a:spcAft>
          <a:spcPts val="750"/>
        </a:spcAft>
        <a:buClr>
          <a:schemeClr val="tx1"/>
        </a:buClr>
        <a:buSzPct val="100000"/>
        <a:buFont typeface="Arial"/>
        <a:buChar char="•"/>
        <a:defRPr sz="9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1500188" indent="-128588" algn="l" defTabSz="342900" rtl="0" eaLnBrk="1" latinLnBrk="0" hangingPunct="1">
        <a:spcBef>
          <a:spcPts val="0"/>
        </a:spcBef>
        <a:spcAft>
          <a:spcPts val="750"/>
        </a:spcAft>
        <a:buClr>
          <a:schemeClr val="tx1"/>
        </a:buClr>
        <a:buSzPct val="100000"/>
        <a:buFont typeface="Arial"/>
        <a:buChar char="•"/>
        <a:defRPr sz="9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ts val="0"/>
        </a:spcBef>
        <a:spcAft>
          <a:spcPts val="750"/>
        </a:spcAft>
        <a:buClr>
          <a:schemeClr val="tx1"/>
        </a:buClr>
        <a:buSzPct val="100000"/>
        <a:buFont typeface="Arial"/>
        <a:buChar char="•"/>
        <a:defRPr sz="9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ts val="0"/>
        </a:spcBef>
        <a:spcAft>
          <a:spcPts val="750"/>
        </a:spcAft>
        <a:buClr>
          <a:schemeClr val="tx1"/>
        </a:buClr>
        <a:buSzPct val="100000"/>
        <a:buFont typeface="Arial"/>
        <a:buChar char="•"/>
        <a:defRPr sz="9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ts val="0"/>
        </a:spcBef>
        <a:spcAft>
          <a:spcPts val="750"/>
        </a:spcAft>
        <a:buClr>
          <a:schemeClr val="tx1"/>
        </a:buClr>
        <a:buSzPct val="100000"/>
        <a:buFont typeface="Arial"/>
        <a:buChar char="•"/>
        <a:defRPr sz="9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ts val="0"/>
        </a:spcBef>
        <a:spcAft>
          <a:spcPts val="750"/>
        </a:spcAft>
        <a:buClr>
          <a:schemeClr val="tx1"/>
        </a:buClr>
        <a:buSzPct val="100000"/>
        <a:buFont typeface="Arial"/>
        <a:buChar char="•"/>
        <a:defRPr sz="9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14351" y="609601"/>
            <a:ext cx="7598569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4351" y="2142068"/>
            <a:ext cx="7598569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42245" y="5870576"/>
            <a:ext cx="120015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defTabSz="685800"/>
            <a:fld id="{D97909D1-5947-BE49-A8F4-7E831559D40F}" type="datetimeFigureOut">
              <a:rPr lang="en-US" smtClean="0">
                <a:solidFill>
                  <a:prstClr val="white"/>
                </a:solidFill>
              </a:rPr>
              <a:pPr defTabSz="685800"/>
              <a:t>11/2/2017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4351" y="5870576"/>
            <a:ext cx="5870744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defTabSz="685800"/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99546" y="5870576"/>
            <a:ext cx="413375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defTabSz="685800"/>
            <a:fld id="{63D138EC-15B0-354D-BB23-422ED01510C8}" type="slidenum">
              <a:rPr lang="en-US" smtClean="0">
                <a:solidFill>
                  <a:prstClr val="white"/>
                </a:solidFill>
              </a:rPr>
              <a:pPr defTabSz="685800"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907418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  <p:sldLayoutId id="2147483705" r:id="rId15"/>
    <p:sldLayoutId id="2147483706" r:id="rId16"/>
    <p:sldLayoutId id="2147483707" r:id="rId17"/>
  </p:sldLayoutIdLst>
  <p:txStyles>
    <p:titleStyle>
      <a:lvl1pPr algn="l" defTabSz="342900" rtl="0" eaLnBrk="1" latinLnBrk="0" hangingPunct="1">
        <a:spcBef>
          <a:spcPct val="0"/>
        </a:spcBef>
        <a:buNone/>
        <a:defRPr sz="27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14313" indent="-214313" algn="l" defTabSz="342900" rtl="0" eaLnBrk="1" latinLnBrk="0" hangingPunct="1">
        <a:spcBef>
          <a:spcPts val="0"/>
        </a:spcBef>
        <a:spcAft>
          <a:spcPts val="750"/>
        </a:spcAft>
        <a:buClr>
          <a:schemeClr val="tx1"/>
        </a:buClr>
        <a:buSzPct val="100000"/>
        <a:buFont typeface="Arial"/>
        <a:buChar char="•"/>
        <a:defRPr sz="135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ts val="0"/>
        </a:spcBef>
        <a:spcAft>
          <a:spcPts val="75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900113" indent="-214313" algn="l" defTabSz="342900" rtl="0" eaLnBrk="1" latinLnBrk="0" hangingPunct="1">
        <a:spcBef>
          <a:spcPts val="0"/>
        </a:spcBef>
        <a:spcAft>
          <a:spcPts val="750"/>
        </a:spcAft>
        <a:buClr>
          <a:schemeClr val="tx1"/>
        </a:buClr>
        <a:buSzPct val="100000"/>
        <a:buFont typeface="Arial"/>
        <a:buChar char="•"/>
        <a:defRPr sz="105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157288" indent="-128588" algn="l" defTabSz="342900" rtl="0" eaLnBrk="1" latinLnBrk="0" hangingPunct="1">
        <a:spcBef>
          <a:spcPts val="0"/>
        </a:spcBef>
        <a:spcAft>
          <a:spcPts val="750"/>
        </a:spcAft>
        <a:buClr>
          <a:schemeClr val="tx1"/>
        </a:buClr>
        <a:buSzPct val="100000"/>
        <a:buFont typeface="Arial"/>
        <a:buChar char="•"/>
        <a:defRPr sz="9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1500188" indent="-128588" algn="l" defTabSz="342900" rtl="0" eaLnBrk="1" latinLnBrk="0" hangingPunct="1">
        <a:spcBef>
          <a:spcPts val="0"/>
        </a:spcBef>
        <a:spcAft>
          <a:spcPts val="750"/>
        </a:spcAft>
        <a:buClr>
          <a:schemeClr val="tx1"/>
        </a:buClr>
        <a:buSzPct val="100000"/>
        <a:buFont typeface="Arial"/>
        <a:buChar char="•"/>
        <a:defRPr sz="9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ts val="0"/>
        </a:spcBef>
        <a:spcAft>
          <a:spcPts val="750"/>
        </a:spcAft>
        <a:buClr>
          <a:schemeClr val="tx1"/>
        </a:buClr>
        <a:buSzPct val="100000"/>
        <a:buFont typeface="Arial"/>
        <a:buChar char="•"/>
        <a:defRPr sz="9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ts val="0"/>
        </a:spcBef>
        <a:spcAft>
          <a:spcPts val="750"/>
        </a:spcAft>
        <a:buClr>
          <a:schemeClr val="tx1"/>
        </a:buClr>
        <a:buSzPct val="100000"/>
        <a:buFont typeface="Arial"/>
        <a:buChar char="•"/>
        <a:defRPr sz="9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ts val="0"/>
        </a:spcBef>
        <a:spcAft>
          <a:spcPts val="750"/>
        </a:spcAft>
        <a:buClr>
          <a:schemeClr val="tx1"/>
        </a:buClr>
        <a:buSzPct val="100000"/>
        <a:buFont typeface="Arial"/>
        <a:buChar char="•"/>
        <a:defRPr sz="9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ts val="0"/>
        </a:spcBef>
        <a:spcAft>
          <a:spcPts val="750"/>
        </a:spcAft>
        <a:buClr>
          <a:schemeClr val="tx1"/>
        </a:buClr>
        <a:buSzPct val="100000"/>
        <a:buFont typeface="Arial"/>
        <a:buChar char="•"/>
        <a:defRPr sz="9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7" Type="http://schemas.openxmlformats.org/officeDocument/2006/relationships/image" Target="../media/image7.png"/><Relationship Id="rId2" Type="http://schemas.openxmlformats.org/officeDocument/2006/relationships/slideLayout" Target="../slideLayouts/slideLayout19.xml"/><Relationship Id="rId1" Type="http://schemas.openxmlformats.org/officeDocument/2006/relationships/tags" Target="../tags/tag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36.xml"/><Relationship Id="rId1" Type="http://schemas.openxmlformats.org/officeDocument/2006/relationships/tags" Target="../tags/tag2.xml"/><Relationship Id="rId4" Type="http://schemas.openxmlformats.org/officeDocument/2006/relationships/image" Target="../media/image8.jp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13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smtClean="0"/>
              <a:t>Why Code?</a:t>
            </a:r>
            <a:endParaRPr lang="en-SG" dirty="0"/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extBox 6"/>
          <p:cNvSpPr txBox="1"/>
          <p:nvPr/>
        </p:nvSpPr>
        <p:spPr>
          <a:xfrm>
            <a:off x="7486534" y="6488668"/>
            <a:ext cx="1657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 smtClean="0">
                <a:solidFill>
                  <a:schemeClr val="bg1"/>
                </a:solidFill>
              </a:rPr>
              <a:t>10 minutes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7621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Real Code! Step-by-Step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Appetizer </a:t>
            </a:r>
          </a:p>
          <a:p>
            <a:pPr lvl="1"/>
            <a:r>
              <a:rPr lang="en-GB" dirty="0" smtClean="0"/>
              <a:t>Print “Hello World”</a:t>
            </a:r>
          </a:p>
          <a:p>
            <a:pPr lvl="1"/>
            <a:r>
              <a:rPr lang="en-GB" dirty="0" smtClean="0"/>
              <a:t>Explain concept of variables (</a:t>
            </a:r>
            <a:r>
              <a:rPr lang="en-GB" b="1" u="sng" dirty="0" smtClean="0"/>
              <a:t>containers</a:t>
            </a:r>
            <a:r>
              <a:rPr lang="en-GB" dirty="0" smtClean="0"/>
              <a:t>)</a:t>
            </a:r>
          </a:p>
          <a:p>
            <a:pPr lvl="1"/>
            <a:r>
              <a:rPr lang="en-GB" dirty="0" smtClean="0"/>
              <a:t>Create a string variable “name”</a:t>
            </a:r>
          </a:p>
          <a:p>
            <a:pPr lvl="1"/>
            <a:r>
              <a:rPr lang="en-GB" dirty="0" smtClean="0"/>
              <a:t>Print “Hello, my name is …”</a:t>
            </a:r>
          </a:p>
          <a:p>
            <a:r>
              <a:rPr lang="en-GB" dirty="0" smtClean="0"/>
              <a:t>Main Course</a:t>
            </a:r>
          </a:p>
          <a:p>
            <a:pPr lvl="1"/>
            <a:r>
              <a:rPr lang="en-GB" dirty="0" smtClean="0"/>
              <a:t>Try addition, multiplication, division, subtraction</a:t>
            </a:r>
          </a:p>
          <a:p>
            <a:pPr lvl="1"/>
            <a:r>
              <a:rPr lang="en-GB" dirty="0" smtClean="0"/>
              <a:t>QN: what is 1 + 1? </a:t>
            </a:r>
          </a:p>
          <a:p>
            <a:pPr lvl="1"/>
            <a:r>
              <a:rPr lang="en-GB" dirty="0" smtClean="0"/>
              <a:t>Concept of variable types. </a:t>
            </a:r>
            <a:r>
              <a:rPr lang="en-GB" dirty="0" err="1" smtClean="0"/>
              <a:t>Int</a:t>
            </a:r>
            <a:r>
              <a:rPr lang="en-GB" dirty="0" smtClean="0"/>
              <a:t>, string etc.</a:t>
            </a:r>
          </a:p>
          <a:p>
            <a:pPr lvl="1"/>
            <a:r>
              <a:rPr lang="en-GB" dirty="0" smtClean="0"/>
              <a:t>Concept of (IF .. THEN .. ELSE)</a:t>
            </a:r>
          </a:p>
          <a:p>
            <a:r>
              <a:rPr lang="en-GB" dirty="0" smtClean="0"/>
              <a:t>Dessert </a:t>
            </a:r>
          </a:p>
          <a:p>
            <a:pPr lvl="1"/>
            <a:r>
              <a:rPr lang="en-GB" dirty="0" smtClean="0"/>
              <a:t>Recap + Free-to-play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SG" dirty="0"/>
              <a:t>02 Python</a:t>
            </a:r>
          </a:p>
        </p:txBody>
      </p:sp>
    </p:spTree>
    <p:extLst>
      <p:ext uri="{BB962C8B-B14F-4D97-AF65-F5344CB8AC3E}">
        <p14:creationId xmlns:p14="http://schemas.microsoft.com/office/powerpoint/2010/main" val="3668231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Hey wait, isn’t this </a:t>
            </a:r>
            <a:r>
              <a:rPr lang="en-US" dirty="0"/>
              <a:t>f</a:t>
            </a:r>
            <a:r>
              <a:rPr lang="en-US" dirty="0" smtClean="0"/>
              <a:t>amiliar?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Excel Formulas</a:t>
            </a:r>
          </a:p>
          <a:p>
            <a:pPr lvl="1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Describe outcome with expressions</a:t>
            </a:r>
          </a:p>
          <a:p>
            <a:pPr lvl="1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Cell = IF(SUM(A:A) &gt; 1, SUM(A:A), “No”)</a:t>
            </a:r>
          </a:p>
          <a:p>
            <a:pPr marL="457200" lvl="1" indent="0">
              <a:buNone/>
            </a:pPr>
            <a:endParaRPr lang="en-SG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SG" dirty="0" smtClean="0">
                <a:latin typeface="Arial" panose="020B0604020202020204" pitchFamily="34" charset="0"/>
                <a:cs typeface="Arial" panose="020B0604020202020204" pitchFamily="34" charset="0"/>
              </a:rPr>
              <a:t>Excel Worksheet Cells</a:t>
            </a:r>
            <a:endParaRPr lang="en-S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SG" dirty="0" smtClean="0">
                <a:latin typeface="Arial" panose="020B0604020202020204" pitchFamily="34" charset="0"/>
                <a:cs typeface="Arial" panose="020B0604020202020204" pitchFamily="34" charset="0"/>
              </a:rPr>
              <a:t>Think of “Cells” like “Containers”</a:t>
            </a:r>
            <a:endParaRPr lang="en-S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SG" dirty="0"/>
              <a:t>02 Python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660404" y="3668092"/>
            <a:ext cx="7854946" cy="2872751"/>
            <a:chOff x="660404" y="3668092"/>
            <a:chExt cx="7854946" cy="2872751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2"/>
            <a:srcRect b="9711"/>
            <a:stretch/>
          </p:blipFill>
          <p:spPr>
            <a:xfrm>
              <a:off x="660404" y="3668092"/>
              <a:ext cx="7854946" cy="2872751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1146628" y="4919801"/>
              <a:ext cx="221547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600" dirty="0" smtClean="0">
                  <a:solidFill>
                    <a:srgbClr val="00B050"/>
                  </a:solidFill>
                </a:rPr>
                <a:t>I am an Excel Worksheet</a:t>
              </a:r>
              <a:endParaRPr lang="en-GB" sz="1600" dirty="0">
                <a:solidFill>
                  <a:srgbClr val="00B05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61188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Logical Design &gt;&gt; Code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Coding easy to learn (And, can be fun </a:t>
            </a:r>
            <a:r>
              <a:rPr lang="en-US" sz="3200" dirty="0" smtClean="0">
                <a:sym typeface="Wingdings" panose="05000000000000000000" pitchFamily="2" charset="2"/>
              </a:rPr>
              <a:t></a:t>
            </a:r>
            <a:r>
              <a:rPr lang="en-US" sz="3200" dirty="0" smtClean="0"/>
              <a:t>)</a:t>
            </a:r>
          </a:p>
          <a:p>
            <a:pPr lvl="1"/>
            <a:r>
              <a:rPr lang="en-US" sz="2800" dirty="0" smtClean="0"/>
              <a:t>Writing a recipes: EASY</a:t>
            </a:r>
          </a:p>
          <a:p>
            <a:pPr lvl="1"/>
            <a:r>
              <a:rPr lang="en-US" sz="2800" dirty="0" smtClean="0"/>
              <a:t>Creating a recipe: HARD</a:t>
            </a:r>
          </a:p>
          <a:p>
            <a:endParaRPr lang="en-US" sz="3200" dirty="0" smtClean="0"/>
          </a:p>
          <a:p>
            <a:r>
              <a:rPr lang="en-US" sz="3200" dirty="0" smtClean="0"/>
              <a:t>Given set of values: 5</a:t>
            </a:r>
            <a:r>
              <a:rPr lang="en-US" sz="3200" dirty="0"/>
              <a:t>, 9, 10, 4, 11, 3, 6</a:t>
            </a:r>
          </a:p>
          <a:p>
            <a:pPr lvl="1"/>
            <a:r>
              <a:rPr lang="en-US" sz="2800" dirty="0" smtClean="0"/>
              <a:t>Highest and lowest number?</a:t>
            </a:r>
          </a:p>
          <a:p>
            <a:pPr lvl="1"/>
            <a:r>
              <a:rPr lang="en-US" sz="2800" dirty="0" smtClean="0"/>
              <a:t>What’s your recipe</a:t>
            </a:r>
            <a:r>
              <a:rPr lang="en-US" sz="2800" dirty="0"/>
              <a:t>?</a:t>
            </a:r>
          </a:p>
          <a:p>
            <a:endParaRPr lang="en-US" sz="3200" dirty="0" smtClean="0"/>
          </a:p>
          <a:p>
            <a:r>
              <a:rPr lang="en-US" sz="3200" dirty="0" smtClean="0"/>
              <a:t>Don’t just translate your work procedures to code. </a:t>
            </a:r>
          </a:p>
          <a:p>
            <a:pPr lvl="1"/>
            <a:r>
              <a:rPr lang="en-US" dirty="0" smtClean="0"/>
              <a:t>Simplify and refine it.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SG" dirty="0"/>
              <a:t>02 Python</a:t>
            </a:r>
          </a:p>
        </p:txBody>
      </p:sp>
    </p:spTree>
    <p:extLst>
      <p:ext uri="{BB962C8B-B14F-4D97-AF65-F5344CB8AC3E}">
        <p14:creationId xmlns:p14="http://schemas.microsoft.com/office/powerpoint/2010/main" val="1041319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Lunch-Break</a:t>
            </a:r>
            <a:endParaRPr lang="en-GB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smtClean="0"/>
              <a:t>12.30pm – 1.00pm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18781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SG" dirty="0"/>
              <a:t>Install Telegram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err="1" smtClean="0"/>
              <a:t>Wifi</a:t>
            </a:r>
            <a:r>
              <a:rPr lang="en-GB" dirty="0" smtClean="0"/>
              <a:t>-Access</a:t>
            </a:r>
            <a:endParaRPr lang="en-GB" dirty="0"/>
          </a:p>
        </p:txBody>
      </p:sp>
      <p:sp>
        <p:nvSpPr>
          <p:cNvPr id="6" name="Content Placeholder 5"/>
          <p:cNvSpPr>
            <a:spLocks noGrp="1"/>
          </p:cNvSpPr>
          <p:nvPr>
            <p:ph idx="4294967295"/>
          </p:nvPr>
        </p:nvSpPr>
        <p:spPr>
          <a:xfrm>
            <a:off x="0" y="847725"/>
            <a:ext cx="9144000" cy="5692775"/>
          </a:xfrm>
        </p:spPr>
        <p:txBody>
          <a:bodyPr anchor="ctr" anchorCtr="0">
            <a:normAutofit/>
          </a:bodyPr>
          <a:lstStyle/>
          <a:p>
            <a:pPr marL="0" indent="0" algn="ctr">
              <a:buNone/>
            </a:pPr>
            <a:r>
              <a:rPr lang="en-GB" sz="4000" dirty="0" smtClean="0">
                <a:solidFill>
                  <a:schemeClr val="bg1">
                    <a:lumMod val="75000"/>
                  </a:schemeClr>
                </a:solidFill>
                <a:latin typeface="Arial Narrow" panose="020B0606020202030204" pitchFamily="34" charset="0"/>
              </a:rPr>
              <a:t>SSID</a:t>
            </a:r>
            <a:endParaRPr lang="en-GB" sz="4400" dirty="0" smtClean="0">
              <a:solidFill>
                <a:schemeClr val="bg1">
                  <a:lumMod val="75000"/>
                </a:schemeClr>
              </a:solidFill>
              <a:latin typeface="Arial Narrow" panose="020B0606020202030204" pitchFamily="34" charset="0"/>
            </a:endParaRPr>
          </a:p>
          <a:p>
            <a:pPr marL="0" indent="0" algn="ctr">
              <a:buNone/>
            </a:pPr>
            <a:r>
              <a:rPr lang="en-GB" sz="6000" b="1" dirty="0" smtClean="0">
                <a:latin typeface="Arial Narrow" panose="020B0606020202030204" pitchFamily="34" charset="0"/>
              </a:rPr>
              <a:t>ISPVMF_RETREAT_2017</a:t>
            </a:r>
            <a:endParaRPr lang="en-GB" sz="5400" b="1" dirty="0" smtClean="0">
              <a:latin typeface="Arial Narrow" panose="020B0606020202030204" pitchFamily="34" charset="0"/>
            </a:endParaRPr>
          </a:p>
          <a:p>
            <a:pPr marL="0" indent="0" algn="ctr">
              <a:buNone/>
            </a:pPr>
            <a:endParaRPr lang="en-GB" sz="5400" dirty="0" smtClean="0">
              <a:latin typeface="Arial Narrow" panose="020B0606020202030204" pitchFamily="34" charset="0"/>
            </a:endParaRPr>
          </a:p>
          <a:p>
            <a:pPr marL="0" indent="0" algn="ctr">
              <a:buNone/>
            </a:pPr>
            <a:r>
              <a:rPr lang="en-GB" sz="4000" dirty="0" smtClean="0">
                <a:solidFill>
                  <a:schemeClr val="bg1">
                    <a:lumMod val="75000"/>
                  </a:schemeClr>
                </a:solidFill>
                <a:latin typeface="Arial Narrow" panose="020B0606020202030204" pitchFamily="34" charset="0"/>
              </a:rPr>
              <a:t>PASSWORD</a:t>
            </a:r>
          </a:p>
          <a:p>
            <a:pPr marL="0" indent="0" algn="ctr">
              <a:buNone/>
            </a:pPr>
            <a:r>
              <a:rPr lang="en-GB" sz="6600" b="1" dirty="0" smtClean="0">
                <a:latin typeface="Arial Narrow" panose="020B0606020202030204" pitchFamily="34" charset="0"/>
              </a:rPr>
              <a:t>ISPVMF_2017</a:t>
            </a:r>
            <a:endParaRPr lang="en-GB" sz="6600" b="1" dirty="0"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3461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SG" dirty="0" smtClean="0"/>
              <a:t>Install Telegram</a:t>
            </a:r>
            <a:endParaRPr lang="en-SG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Step 1: Install Telegram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3910" y="891310"/>
            <a:ext cx="2985711" cy="5307932"/>
          </a:xfrm>
          <a:prstGeom prst="rect">
            <a:avLst/>
          </a:prstGeom>
        </p:spPr>
      </p:pic>
      <p:pic>
        <p:nvPicPr>
          <p:cNvPr id="2052" name="Picture 4" descr="Image result for download from google and appstor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055" y="5426348"/>
            <a:ext cx="2231979" cy="77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download from google and appstor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055" y="4631352"/>
            <a:ext cx="2238801" cy="663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Image result for telegram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73" r="18652"/>
          <a:stretch/>
        </p:blipFill>
        <p:spPr bwMode="auto">
          <a:xfrm>
            <a:off x="447101" y="1481851"/>
            <a:ext cx="2023885" cy="2604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" name="Group 17"/>
          <p:cNvGrpSpPr/>
          <p:nvPr/>
        </p:nvGrpSpPr>
        <p:grpSpPr>
          <a:xfrm>
            <a:off x="3031377" y="891310"/>
            <a:ext cx="2985711" cy="5307932"/>
            <a:chOff x="3031377" y="891310"/>
            <a:chExt cx="2985711" cy="5307932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31377" y="891310"/>
              <a:ext cx="2985711" cy="5307932"/>
            </a:xfrm>
            <a:prstGeom prst="rect">
              <a:avLst/>
            </a:prstGeom>
          </p:spPr>
        </p:pic>
        <p:sp>
          <p:nvSpPr>
            <p:cNvPr id="17" name="Rectangle 16"/>
            <p:cNvSpPr/>
            <p:nvPr/>
          </p:nvSpPr>
          <p:spPr>
            <a:xfrm>
              <a:off x="3061852" y="3909848"/>
              <a:ext cx="2908023" cy="19444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2062" name="Picture 14" descr="Image result for touch transparent 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470531" y="5708400"/>
            <a:ext cx="1499678" cy="981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5935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0839" y="1063699"/>
            <a:ext cx="2985711" cy="5307932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SG" dirty="0"/>
              <a:t>Install Telegram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Step 2: Register Account</a:t>
            </a:r>
            <a:endParaRPr lang="en-GB" dirty="0"/>
          </a:p>
        </p:txBody>
      </p:sp>
      <p:grpSp>
        <p:nvGrpSpPr>
          <p:cNvPr id="3" name="Group 2"/>
          <p:cNvGrpSpPr/>
          <p:nvPr/>
        </p:nvGrpSpPr>
        <p:grpSpPr>
          <a:xfrm>
            <a:off x="5902747" y="1063699"/>
            <a:ext cx="2985711" cy="5307932"/>
            <a:chOff x="5797643" y="1278472"/>
            <a:chExt cx="2985711" cy="5307932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97643" y="1278472"/>
              <a:ext cx="2985711" cy="5307932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6277146" y="1917700"/>
              <a:ext cx="2244348" cy="3175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rgbClr val="00B0F0"/>
                  </a:solidFill>
                </a:rPr>
                <a:t>Your Phone Number</a:t>
              </a:r>
              <a:endParaRPr lang="en-US" dirty="0">
                <a:solidFill>
                  <a:srgbClr val="00B0F0"/>
                </a:solidFill>
              </a:endParaRPr>
            </a:p>
          </p:txBody>
        </p:sp>
      </p:grpSp>
      <p:sp>
        <p:nvSpPr>
          <p:cNvPr id="9" name="Rectangle 8"/>
          <p:cNvSpPr/>
          <p:nvPr/>
        </p:nvSpPr>
        <p:spPr>
          <a:xfrm>
            <a:off x="160698" y="1063699"/>
            <a:ext cx="2620141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 smtClean="0">
                <a:solidFill>
                  <a:srgbClr val="00B0F0"/>
                </a:solidFill>
              </a:rPr>
              <a:t>Register for </a:t>
            </a:r>
            <a:br>
              <a:rPr lang="en-GB" sz="2400" dirty="0" smtClean="0">
                <a:solidFill>
                  <a:srgbClr val="00B0F0"/>
                </a:solidFill>
              </a:rPr>
            </a:br>
            <a:r>
              <a:rPr lang="en-GB" sz="2400" dirty="0" smtClean="0">
                <a:solidFill>
                  <a:srgbClr val="00B0F0"/>
                </a:solidFill>
              </a:rPr>
              <a:t>an account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400" dirty="0">
              <a:solidFill>
                <a:srgbClr val="00B0F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 smtClean="0">
                <a:solidFill>
                  <a:srgbClr val="00B0F0"/>
                </a:solidFill>
              </a:rPr>
              <a:t>Wait for an SMS passcode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400" dirty="0" smtClean="0">
              <a:solidFill>
                <a:srgbClr val="00B0F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 smtClean="0">
                <a:solidFill>
                  <a:srgbClr val="00B0F0"/>
                </a:solidFill>
              </a:rPr>
              <a:t>Key in the passcode</a:t>
            </a:r>
          </a:p>
        </p:txBody>
      </p:sp>
    </p:spTree>
    <p:extLst>
      <p:ext uri="{BB962C8B-B14F-4D97-AF65-F5344CB8AC3E}">
        <p14:creationId xmlns:p14="http://schemas.microsoft.com/office/powerpoint/2010/main" val="1147441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SG" dirty="0"/>
              <a:t>Install Telegram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Step 3: Add @</a:t>
            </a:r>
            <a:r>
              <a:rPr lang="en-GB" dirty="0" err="1" smtClean="0"/>
              <a:t>ISPVMF_ReBot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0839" y="1165589"/>
            <a:ext cx="2985711" cy="530793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9908" y="1165589"/>
            <a:ext cx="2985711" cy="5307932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60698" y="1063699"/>
            <a:ext cx="3234143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 smtClean="0">
                <a:solidFill>
                  <a:srgbClr val="00B0F0"/>
                </a:solidFill>
              </a:rPr>
              <a:t>Add a Chat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400" dirty="0">
              <a:solidFill>
                <a:srgbClr val="00B0F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 smtClean="0">
                <a:solidFill>
                  <a:srgbClr val="00B0F0"/>
                </a:solidFill>
              </a:rPr>
              <a:t>Search for </a:t>
            </a:r>
            <a:r>
              <a:rPr lang="en-GB" sz="2400" dirty="0">
                <a:solidFill>
                  <a:srgbClr val="00B0F0"/>
                </a:solidFill>
              </a:rPr>
              <a:t/>
            </a:r>
            <a:br>
              <a:rPr lang="en-GB" sz="2400" dirty="0">
                <a:solidFill>
                  <a:srgbClr val="00B0F0"/>
                </a:solidFill>
              </a:rPr>
            </a:br>
            <a:r>
              <a:rPr lang="en-GB" sz="2400" dirty="0" smtClean="0">
                <a:solidFill>
                  <a:srgbClr val="00B0F0"/>
                </a:solidFill>
              </a:rPr>
              <a:t>@</a:t>
            </a:r>
            <a:r>
              <a:rPr lang="en-GB" sz="2400" dirty="0" err="1" smtClean="0">
                <a:solidFill>
                  <a:srgbClr val="00B0F0"/>
                </a:solidFill>
              </a:rPr>
              <a:t>ISPVMF_Rebot</a:t>
            </a:r>
            <a:endParaRPr lang="en-GB" sz="2400" dirty="0" smtClean="0">
              <a:solidFill>
                <a:srgbClr val="00B0F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400" dirty="0">
              <a:solidFill>
                <a:srgbClr val="00B0F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 smtClean="0">
                <a:solidFill>
                  <a:srgbClr val="00B0F0"/>
                </a:solidFill>
              </a:rPr>
              <a:t>Select </a:t>
            </a:r>
            <a:br>
              <a:rPr lang="en-GB" sz="2400" dirty="0" smtClean="0">
                <a:solidFill>
                  <a:srgbClr val="00B0F0"/>
                </a:solidFill>
              </a:rPr>
            </a:br>
            <a:r>
              <a:rPr lang="en-GB" sz="2400" dirty="0" smtClean="0">
                <a:solidFill>
                  <a:srgbClr val="00B0F0"/>
                </a:solidFill>
              </a:rPr>
              <a:t>@</a:t>
            </a:r>
            <a:r>
              <a:rPr lang="en-GB" sz="2400" dirty="0" err="1" smtClean="0">
                <a:solidFill>
                  <a:srgbClr val="00B0F0"/>
                </a:solidFill>
              </a:rPr>
              <a:t>ISPVMF_Rebot</a:t>
            </a:r>
            <a:endParaRPr lang="en-GB" sz="2400" dirty="0" smtClean="0">
              <a:solidFill>
                <a:srgbClr val="00B0F0"/>
              </a:solidFill>
            </a:endParaRPr>
          </a:p>
        </p:txBody>
      </p:sp>
      <p:pic>
        <p:nvPicPr>
          <p:cNvPr id="12" name="Picture 14" descr="Image result for touch transparent 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4337" y="1518282"/>
            <a:ext cx="1499678" cy="981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6620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err="1" smtClean="0"/>
              <a:t>Chatbot</a:t>
            </a:r>
            <a:endParaRPr lang="en-SG" dirty="0"/>
          </a:p>
        </p:txBody>
      </p:sp>
      <p:sp>
        <p:nvSpPr>
          <p:cNvPr id="6" name="Text Placeholder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SG" dirty="0" smtClean="0"/>
              <a:t>Putting it Together For the First Time</a:t>
            </a:r>
            <a:endParaRPr lang="en-SG" dirty="0"/>
          </a:p>
        </p:txBody>
      </p:sp>
      <p:sp>
        <p:nvSpPr>
          <p:cNvPr id="2" name="TextBox 1"/>
          <p:cNvSpPr txBox="1"/>
          <p:nvPr/>
        </p:nvSpPr>
        <p:spPr>
          <a:xfrm>
            <a:off x="7486534" y="6488668"/>
            <a:ext cx="1657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 smtClean="0">
                <a:solidFill>
                  <a:schemeClr val="bg1"/>
                </a:solidFill>
              </a:rPr>
              <a:t>30 minutes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851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-14514" y="-14515"/>
            <a:ext cx="9158514" cy="6872515"/>
            <a:chOff x="-14514" y="-14515"/>
            <a:chExt cx="9158514" cy="6872515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2"/>
            <a:srcRect l="18343" t="1569" r="18434" b="84691"/>
            <a:stretch/>
          </p:blipFill>
          <p:spPr>
            <a:xfrm>
              <a:off x="-14514" y="0"/>
              <a:ext cx="9158514" cy="841829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2"/>
            <a:srcRect l="18343" t="82588" r="18434"/>
            <a:stretch/>
          </p:blipFill>
          <p:spPr>
            <a:xfrm>
              <a:off x="-14514" y="5326744"/>
              <a:ext cx="9158514" cy="1531256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/>
            <a:srcRect l="18343" t="11559" r="18434"/>
            <a:stretch/>
          </p:blipFill>
          <p:spPr>
            <a:xfrm>
              <a:off x="-14514" y="-14515"/>
              <a:ext cx="9158514" cy="5418639"/>
            </a:xfrm>
            <a:prstGeom prst="rect">
              <a:avLst/>
            </a:prstGeom>
          </p:spPr>
        </p:pic>
      </p:grpSp>
      <p:sp>
        <p:nvSpPr>
          <p:cNvPr id="11" name="AutoShape 14" descr="Image result for po kungfu panda transparent png"/>
          <p:cNvSpPr>
            <a:spLocks noChangeAspect="1" noChangeArrowheads="1"/>
          </p:cNvSpPr>
          <p:nvPr/>
        </p:nvSpPr>
        <p:spPr bwMode="auto">
          <a:xfrm>
            <a:off x="8217679" y="-66697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1040" name="Picture 16" descr="Image result for po kung fu panda transparent 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6479" y="4197065"/>
            <a:ext cx="4127295" cy="2358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7676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507" b="20699"/>
          <a:stretch/>
        </p:blipFill>
        <p:spPr>
          <a:xfrm>
            <a:off x="-1" y="567519"/>
            <a:ext cx="9123480" cy="39414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67" y="4729893"/>
            <a:ext cx="2501733" cy="140810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064" b="21222"/>
          <a:stretch/>
        </p:blipFill>
        <p:spPr>
          <a:xfrm>
            <a:off x="5961396" y="4869491"/>
            <a:ext cx="2765619" cy="156850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6711" y="4934807"/>
            <a:ext cx="3027374" cy="130319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86175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</a:t>
            </a:r>
            <a:r>
              <a:rPr lang="en-GB" dirty="0" err="1" smtClean="0"/>
              <a:t>upyter</a:t>
            </a:r>
            <a:r>
              <a:rPr lang="en-GB" dirty="0" smtClean="0"/>
              <a:t>: Integrated Python Editor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SG" dirty="0" smtClean="0"/>
              <a:t>03 </a:t>
            </a:r>
            <a:r>
              <a:rPr lang="en-SG" dirty="0" err="1" smtClean="0"/>
              <a:t>Chatbot</a:t>
            </a:r>
            <a:endParaRPr lang="en-SG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445" y="786946"/>
            <a:ext cx="7877996" cy="607105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709669" y="2172638"/>
            <a:ext cx="6544227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5400" dirty="0" err="1" smtClean="0">
                <a:solidFill>
                  <a:schemeClr val="bg2">
                    <a:lumMod val="50000"/>
                  </a:schemeClr>
                </a:solidFill>
              </a:rPr>
              <a:t>Jupyter</a:t>
            </a:r>
            <a:r>
              <a:rPr lang="en-GB" sz="5400" dirty="0" smtClean="0">
                <a:solidFill>
                  <a:schemeClr val="bg2">
                    <a:lumMod val="50000"/>
                  </a:schemeClr>
                </a:solidFill>
              </a:rPr>
              <a:t> is integrated </a:t>
            </a:r>
          </a:p>
          <a:p>
            <a:pPr algn="ctr"/>
            <a:r>
              <a:rPr lang="en-GB" sz="5400" dirty="0" smtClean="0">
                <a:solidFill>
                  <a:schemeClr val="bg2">
                    <a:lumMod val="50000"/>
                  </a:schemeClr>
                </a:solidFill>
              </a:rPr>
              <a:t>with @</a:t>
            </a:r>
            <a:r>
              <a:rPr lang="en-GB" sz="5400" dirty="0" err="1" smtClean="0">
                <a:solidFill>
                  <a:schemeClr val="bg2">
                    <a:lumMod val="50000"/>
                  </a:schemeClr>
                </a:solidFill>
              </a:rPr>
              <a:t>ISPVMF_ReBot</a:t>
            </a:r>
            <a:r>
              <a:rPr lang="en-GB" sz="5400" dirty="0">
                <a:solidFill>
                  <a:schemeClr val="bg2">
                    <a:lumMod val="50000"/>
                  </a:schemeClr>
                </a:solidFill>
              </a:rPr>
              <a:t> </a:t>
            </a:r>
            <a:endParaRPr lang="en-GB" sz="5400" dirty="0" smtClean="0">
              <a:solidFill>
                <a:schemeClr val="bg2">
                  <a:lumMod val="50000"/>
                </a:schemeClr>
              </a:solidFill>
            </a:endParaRPr>
          </a:p>
          <a:p>
            <a:pPr algn="ctr"/>
            <a:r>
              <a:rPr lang="en-GB" sz="5400" dirty="0" smtClean="0">
                <a:solidFill>
                  <a:schemeClr val="bg2">
                    <a:lumMod val="50000"/>
                  </a:schemeClr>
                </a:solidFill>
              </a:rPr>
              <a:t>on Telegram</a:t>
            </a:r>
            <a:endParaRPr lang="en-GB" sz="5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567543" y="5080000"/>
            <a:ext cx="68942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 smtClean="0">
                <a:solidFill>
                  <a:schemeClr val="bg1">
                    <a:lumMod val="65000"/>
                  </a:schemeClr>
                </a:solidFill>
              </a:rPr>
              <a:t>Next, lets see how your code changes on </a:t>
            </a:r>
            <a:r>
              <a:rPr lang="en-GB" sz="2000" dirty="0" err="1" smtClean="0">
                <a:solidFill>
                  <a:schemeClr val="bg1">
                    <a:lumMod val="65000"/>
                  </a:schemeClr>
                </a:solidFill>
              </a:rPr>
              <a:t>Jupyter</a:t>
            </a:r>
            <a:r>
              <a:rPr lang="en-GB" sz="2000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</a:p>
          <a:p>
            <a:pPr algn="ctr"/>
            <a:r>
              <a:rPr lang="en-GB" sz="2000" dirty="0" smtClean="0">
                <a:solidFill>
                  <a:schemeClr val="bg1">
                    <a:lumMod val="65000"/>
                  </a:schemeClr>
                </a:solidFill>
              </a:rPr>
              <a:t>appear magically on your mobile phone</a:t>
            </a:r>
          </a:p>
        </p:txBody>
      </p:sp>
    </p:spTree>
    <p:extLst>
      <p:ext uri="{BB962C8B-B14F-4D97-AF65-F5344CB8AC3E}">
        <p14:creationId xmlns:p14="http://schemas.microsoft.com/office/powerpoint/2010/main" val="1048192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Let the Magic Happen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876926"/>
            <a:ext cx="7886700" cy="5692945"/>
          </a:xfrm>
        </p:spPr>
        <p:txBody>
          <a:bodyPr>
            <a:normAutofit/>
          </a:bodyPr>
          <a:lstStyle/>
          <a:p>
            <a:r>
              <a:rPr lang="en-GB" dirty="0" smtClean="0"/>
              <a:t>Appetizer</a:t>
            </a:r>
          </a:p>
          <a:p>
            <a:pPr lvl="1"/>
            <a:r>
              <a:rPr lang="en-GB" dirty="0" smtClean="0"/>
              <a:t>Return “Hello World”</a:t>
            </a:r>
          </a:p>
          <a:p>
            <a:pPr lvl="1"/>
            <a:r>
              <a:rPr lang="en-GB" dirty="0" smtClean="0"/>
              <a:t>Return “Your Name”</a:t>
            </a:r>
          </a:p>
          <a:p>
            <a:r>
              <a:rPr lang="en-GB" sz="3200" dirty="0" smtClean="0"/>
              <a:t>Main Course</a:t>
            </a:r>
          </a:p>
          <a:p>
            <a:pPr lvl="1"/>
            <a:r>
              <a:rPr lang="en-GB" dirty="0" smtClean="0"/>
              <a:t>Lets make our chat bot smarter.</a:t>
            </a:r>
          </a:p>
          <a:p>
            <a:pPr lvl="1"/>
            <a:r>
              <a:rPr lang="en-GB" dirty="0" smtClean="0"/>
              <a:t>Return Sum (1 + 1)</a:t>
            </a:r>
          </a:p>
          <a:p>
            <a:pPr lvl="1"/>
            <a:r>
              <a:rPr lang="en-GB" dirty="0" smtClean="0"/>
              <a:t>Return (IF .. THEN .. ELSE)</a:t>
            </a:r>
          </a:p>
          <a:p>
            <a:r>
              <a:rPr lang="en-GB" sz="3200" dirty="0" smtClean="0"/>
              <a:t>Dessert</a:t>
            </a:r>
            <a:endParaRPr lang="en-GB" sz="3200" dirty="0"/>
          </a:p>
          <a:p>
            <a:pPr lvl="1"/>
            <a:r>
              <a:rPr lang="en-GB" dirty="0" smtClean="0"/>
              <a:t>Return random results. </a:t>
            </a:r>
          </a:p>
          <a:p>
            <a:pPr lvl="1"/>
            <a:r>
              <a:rPr lang="en-GB" dirty="0"/>
              <a:t>What is the day today?</a:t>
            </a:r>
          </a:p>
          <a:p>
            <a:pPr lvl="1"/>
            <a:r>
              <a:rPr lang="en-GB" dirty="0"/>
              <a:t>What is your name?</a:t>
            </a:r>
          </a:p>
          <a:p>
            <a:pPr lvl="1"/>
            <a:r>
              <a:rPr lang="en-GB" dirty="0"/>
              <a:t>I am bored?</a:t>
            </a:r>
            <a:endParaRPr lang="en-GB" dirty="0" smtClean="0"/>
          </a:p>
          <a:p>
            <a:endParaRPr lang="en-GB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SG" dirty="0"/>
              <a:t>03 </a:t>
            </a:r>
            <a:r>
              <a:rPr lang="en-SG" dirty="0" err="1" smtClean="0"/>
              <a:t>Chatbot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4252852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err="1" smtClean="0"/>
              <a:t>Webscrapping</a:t>
            </a:r>
            <a:endParaRPr lang="en-SG" dirty="0"/>
          </a:p>
        </p:txBody>
      </p:sp>
      <p:sp>
        <p:nvSpPr>
          <p:cNvPr id="6" name="Text Placeholder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SG" dirty="0" smtClean="0"/>
              <a:t>Scrapping Data From HTML</a:t>
            </a:r>
            <a:endParaRPr lang="en-SG" dirty="0"/>
          </a:p>
        </p:txBody>
      </p:sp>
      <p:sp>
        <p:nvSpPr>
          <p:cNvPr id="7" name="TextBox 6"/>
          <p:cNvSpPr txBox="1"/>
          <p:nvPr/>
        </p:nvSpPr>
        <p:spPr>
          <a:xfrm>
            <a:off x="7486534" y="6488668"/>
            <a:ext cx="1657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 smtClean="0">
                <a:solidFill>
                  <a:schemeClr val="bg1"/>
                </a:solidFill>
              </a:rPr>
              <a:t>60 minutes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0849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3200" dirty="0" smtClean="0"/>
              <a:t>HTML is</a:t>
            </a:r>
          </a:p>
          <a:p>
            <a:pPr lvl="1"/>
            <a:r>
              <a:rPr lang="en-GB" dirty="0"/>
              <a:t>T</a:t>
            </a:r>
            <a:r>
              <a:rPr lang="en-GB" dirty="0" smtClean="0"/>
              <a:t>he building block of websites.</a:t>
            </a:r>
          </a:p>
          <a:p>
            <a:pPr lvl="1"/>
            <a:r>
              <a:rPr lang="en-GB" dirty="0" smtClean="0"/>
              <a:t>Source code of the Web</a:t>
            </a:r>
            <a:endParaRPr lang="en-GB" sz="3200" dirty="0" smtClean="0"/>
          </a:p>
          <a:p>
            <a:r>
              <a:rPr lang="en-GB" sz="3200" dirty="0" smtClean="0"/>
              <a:t>Concept of Element Tags</a:t>
            </a:r>
          </a:p>
          <a:p>
            <a:pPr lvl="1"/>
            <a:r>
              <a:rPr lang="en-GB" dirty="0" smtClean="0"/>
              <a:t>Opening tags &lt;HTML&gt;, &lt;P&gt;, &lt;SPAN&gt;</a:t>
            </a:r>
          </a:p>
          <a:p>
            <a:pPr lvl="1"/>
            <a:r>
              <a:rPr lang="en-GB" dirty="0" smtClean="0"/>
              <a:t>Closing tags &lt;</a:t>
            </a:r>
            <a:r>
              <a:rPr lang="en-GB" b="1" dirty="0" smtClean="0">
                <a:solidFill>
                  <a:srgbClr val="00B050"/>
                </a:solidFill>
              </a:rPr>
              <a:t>/</a:t>
            </a:r>
            <a:r>
              <a:rPr lang="en-GB" dirty="0" smtClean="0"/>
              <a:t>HTML&gt;, &lt;</a:t>
            </a:r>
            <a:r>
              <a:rPr lang="en-GB" b="1" dirty="0" smtClean="0">
                <a:solidFill>
                  <a:srgbClr val="00B050"/>
                </a:solidFill>
              </a:rPr>
              <a:t>/</a:t>
            </a:r>
            <a:r>
              <a:rPr lang="en-GB" dirty="0" smtClean="0"/>
              <a:t>P&gt;, &lt;</a:t>
            </a:r>
            <a:r>
              <a:rPr lang="en-GB" b="1" dirty="0" smtClean="0">
                <a:solidFill>
                  <a:srgbClr val="00B050"/>
                </a:solidFill>
              </a:rPr>
              <a:t>/</a:t>
            </a:r>
            <a:r>
              <a:rPr lang="en-GB" dirty="0" smtClean="0"/>
              <a:t>SPAN&gt;</a:t>
            </a:r>
          </a:p>
          <a:p>
            <a:r>
              <a:rPr lang="en-GB" sz="3200" dirty="0" smtClean="0"/>
              <a:t>Let’s see how to scrap data from HTML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What is HTML?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dirty="0" smtClean="0"/>
              <a:t>04 </a:t>
            </a:r>
            <a:r>
              <a:rPr lang="en-GB" dirty="0" err="1" smtClean="0"/>
              <a:t>Webscrapping</a:t>
            </a:r>
            <a:endParaRPr lang="en-GB" dirty="0"/>
          </a:p>
        </p:txBody>
      </p:sp>
      <p:pic>
        <p:nvPicPr>
          <p:cNvPr id="6146" name="Picture 2" descr="Image result for htm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2105" y="4297266"/>
            <a:ext cx="2243577" cy="2243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572854" y="4394570"/>
            <a:ext cx="11420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 smtClean="0">
                <a:solidFill>
                  <a:schemeClr val="bg1"/>
                </a:solidFill>
              </a:rPr>
              <a:t>HTML</a:t>
            </a:r>
            <a:endParaRPr lang="en-GB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510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dirty="0"/>
              <a:t>04 </a:t>
            </a:r>
            <a:r>
              <a:rPr lang="en-GB" dirty="0" err="1"/>
              <a:t>Webscrapping</a:t>
            </a:r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Word Doc vs HTML Doc</a:t>
            </a:r>
            <a:endParaRPr lang="en-GB" dirty="0"/>
          </a:p>
        </p:txBody>
      </p:sp>
      <p:sp>
        <p:nvSpPr>
          <p:cNvPr id="2" name="TextBox 1"/>
          <p:cNvSpPr txBox="1"/>
          <p:nvPr/>
        </p:nvSpPr>
        <p:spPr>
          <a:xfrm>
            <a:off x="630692" y="982014"/>
            <a:ext cx="1734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Word Document</a:t>
            </a:r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4941122" y="982013"/>
            <a:ext cx="17695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HTML Document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692" y="1611847"/>
            <a:ext cx="3469004" cy="481897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1122" y="1611847"/>
            <a:ext cx="3430590" cy="481897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947057" y="2939143"/>
            <a:ext cx="2612572" cy="15893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5050971" y="2939143"/>
            <a:ext cx="2612572" cy="15893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9645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dirty="0"/>
              <a:t>04 </a:t>
            </a:r>
            <a:r>
              <a:rPr lang="en-GB" dirty="0" err="1" smtClean="0"/>
              <a:t>Webscrapping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Word Doc vs HTML Doc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30692" y="982014"/>
            <a:ext cx="1734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Word Document</a:t>
            </a:r>
            <a:endParaRPr lang="en-GB" dirty="0"/>
          </a:p>
        </p:txBody>
      </p:sp>
      <p:sp>
        <p:nvSpPr>
          <p:cNvPr id="10" name="TextBox 9"/>
          <p:cNvSpPr txBox="1"/>
          <p:nvPr/>
        </p:nvSpPr>
        <p:spPr>
          <a:xfrm>
            <a:off x="4941122" y="982013"/>
            <a:ext cx="17695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HTML Document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692" y="1611847"/>
            <a:ext cx="3469004" cy="481897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1122" y="1611847"/>
            <a:ext cx="3430590" cy="4818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655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Word Doc vs HTML Doc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628649" y="1071103"/>
            <a:ext cx="7886700" cy="5909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indent="0">
              <a:buNone/>
            </a:pPr>
            <a:r>
              <a:rPr lang="en-GB" sz="3600" dirty="0" smtClean="0">
                <a:solidFill>
                  <a:schemeClr val="tx1"/>
                </a:solidFill>
              </a:rPr>
              <a:t>Hey! HTML is just made up of TAGs</a:t>
            </a:r>
            <a:endParaRPr lang="en-GB" sz="3600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dirty="0"/>
              <a:t>04 </a:t>
            </a:r>
            <a:r>
              <a:rPr lang="en-GB" dirty="0" err="1"/>
              <a:t>Webscrapping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192435" y="2007478"/>
            <a:ext cx="8848897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solidFill>
                  <a:srgbClr val="00B050"/>
                </a:solidFill>
                <a:latin typeface="Arial Narrow" panose="020B0606020202030204" pitchFamily="34" charset="0"/>
              </a:rPr>
              <a:t>&lt;html&gt;</a:t>
            </a:r>
          </a:p>
          <a:p>
            <a:r>
              <a:rPr lang="en-GB" sz="2800" dirty="0">
                <a:solidFill>
                  <a:srgbClr val="00B050"/>
                </a:solidFill>
                <a:latin typeface="Arial Narrow" panose="020B0606020202030204" pitchFamily="34" charset="0"/>
              </a:rPr>
              <a:t>  &lt;body&gt;</a:t>
            </a:r>
          </a:p>
          <a:p>
            <a:r>
              <a:rPr lang="en-GB" sz="2800" dirty="0">
                <a:latin typeface="Arial Narrow" panose="020B0606020202030204" pitchFamily="34" charset="0"/>
              </a:rPr>
              <a:t>    </a:t>
            </a:r>
            <a:r>
              <a:rPr lang="en-GB" sz="2800" dirty="0">
                <a:solidFill>
                  <a:srgbClr val="00B050"/>
                </a:solidFill>
                <a:latin typeface="Arial Narrow" panose="020B0606020202030204" pitchFamily="34" charset="0"/>
              </a:rPr>
              <a:t>&lt;p&gt;</a:t>
            </a:r>
            <a:r>
              <a:rPr lang="en-GB" sz="2800" dirty="0">
                <a:latin typeface="Arial Narrow" panose="020B0606020202030204" pitchFamily="34" charset="0"/>
              </a:rPr>
              <a:t>Hello world!</a:t>
            </a:r>
            <a:r>
              <a:rPr lang="en-GB" sz="2800" dirty="0">
                <a:solidFill>
                  <a:srgbClr val="00B050"/>
                </a:solidFill>
                <a:latin typeface="Arial Narrow" panose="020B0606020202030204" pitchFamily="34" charset="0"/>
              </a:rPr>
              <a:t>&lt;/p&gt;</a:t>
            </a:r>
          </a:p>
          <a:p>
            <a:r>
              <a:rPr lang="en-GB" sz="2800" dirty="0">
                <a:latin typeface="Arial Narrow" panose="020B0606020202030204" pitchFamily="34" charset="0"/>
              </a:rPr>
              <a:t>    </a:t>
            </a:r>
            <a:r>
              <a:rPr lang="en-GB" sz="2800" dirty="0">
                <a:solidFill>
                  <a:srgbClr val="00B050"/>
                </a:solidFill>
                <a:latin typeface="Arial Narrow" panose="020B0606020202030204" pitchFamily="34" charset="0"/>
              </a:rPr>
              <a:t>&lt;p&gt;&lt;strong&gt;</a:t>
            </a:r>
            <a:r>
              <a:rPr lang="en-GB" sz="2800" dirty="0">
                <a:latin typeface="Arial Narrow" panose="020B0606020202030204" pitchFamily="34" charset="0"/>
              </a:rPr>
              <a:t>I AM BOLD!</a:t>
            </a:r>
            <a:r>
              <a:rPr lang="en-GB" sz="2800" dirty="0">
                <a:solidFill>
                  <a:srgbClr val="00B050"/>
                </a:solidFill>
                <a:latin typeface="Arial Narrow" panose="020B0606020202030204" pitchFamily="34" charset="0"/>
              </a:rPr>
              <a:t>&lt;/strong&gt;&lt;/p&gt;</a:t>
            </a:r>
          </a:p>
          <a:p>
            <a:r>
              <a:rPr lang="en-GB" sz="2800" dirty="0">
                <a:latin typeface="Arial Narrow" panose="020B0606020202030204" pitchFamily="34" charset="0"/>
              </a:rPr>
              <a:t>   </a:t>
            </a:r>
            <a:r>
              <a:rPr lang="en-GB" sz="2800" dirty="0">
                <a:solidFill>
                  <a:srgbClr val="00B050"/>
                </a:solidFill>
                <a:latin typeface="Arial Narrow" panose="020B0606020202030204" pitchFamily="34" charset="0"/>
              </a:rPr>
              <a:t> &lt;p&gt;&lt;</a:t>
            </a:r>
            <a:r>
              <a:rPr lang="en-GB" sz="2800" dirty="0" err="1">
                <a:solidFill>
                  <a:srgbClr val="00B050"/>
                </a:solidFill>
                <a:latin typeface="Arial Narrow" panose="020B0606020202030204" pitchFamily="34" charset="0"/>
              </a:rPr>
              <a:t>i</a:t>
            </a:r>
            <a:r>
              <a:rPr lang="en-GB" sz="2800" dirty="0">
                <a:solidFill>
                  <a:srgbClr val="00B050"/>
                </a:solidFill>
                <a:latin typeface="Arial Narrow" panose="020B0606020202030204" pitchFamily="34" charset="0"/>
              </a:rPr>
              <a:t>&gt;</a:t>
            </a:r>
            <a:r>
              <a:rPr lang="en-GB" sz="2800" dirty="0">
                <a:latin typeface="Arial Narrow" panose="020B0606020202030204" pitchFamily="34" charset="0"/>
              </a:rPr>
              <a:t>Sexy Italicized Words!</a:t>
            </a:r>
            <a:r>
              <a:rPr lang="en-GB" sz="2800" dirty="0">
                <a:solidFill>
                  <a:srgbClr val="00B050"/>
                </a:solidFill>
                <a:latin typeface="Arial Narrow" panose="020B0606020202030204" pitchFamily="34" charset="0"/>
              </a:rPr>
              <a:t>&lt;/</a:t>
            </a:r>
            <a:r>
              <a:rPr lang="en-GB" sz="2800" dirty="0" err="1">
                <a:solidFill>
                  <a:srgbClr val="00B050"/>
                </a:solidFill>
                <a:latin typeface="Arial Narrow" panose="020B0606020202030204" pitchFamily="34" charset="0"/>
              </a:rPr>
              <a:t>i</a:t>
            </a:r>
            <a:r>
              <a:rPr lang="en-GB" sz="2800" dirty="0">
                <a:solidFill>
                  <a:srgbClr val="00B050"/>
                </a:solidFill>
                <a:latin typeface="Arial Narrow" panose="020B0606020202030204" pitchFamily="34" charset="0"/>
              </a:rPr>
              <a:t>&gt;&lt;/p&gt;</a:t>
            </a:r>
          </a:p>
          <a:p>
            <a:r>
              <a:rPr lang="en-GB" sz="2800" dirty="0">
                <a:latin typeface="Arial Narrow" panose="020B0606020202030204" pitchFamily="34" charset="0"/>
              </a:rPr>
              <a:t>    </a:t>
            </a:r>
            <a:r>
              <a:rPr lang="en-GB" sz="2800" dirty="0">
                <a:solidFill>
                  <a:srgbClr val="00B050"/>
                </a:solidFill>
                <a:latin typeface="Arial Narrow" panose="020B0606020202030204" pitchFamily="34" charset="0"/>
              </a:rPr>
              <a:t>&lt;p&gt;&lt;font </a:t>
            </a:r>
            <a:r>
              <a:rPr lang="en-GB" sz="2800" dirty="0" err="1">
                <a:solidFill>
                  <a:srgbClr val="00B050"/>
                </a:solidFill>
                <a:latin typeface="Arial Narrow" panose="020B0606020202030204" pitchFamily="34" charset="0"/>
              </a:rPr>
              <a:t>color</a:t>
            </a:r>
            <a:r>
              <a:rPr lang="en-GB" sz="2800" dirty="0" smtClean="0">
                <a:solidFill>
                  <a:srgbClr val="00B050"/>
                </a:solidFill>
                <a:latin typeface="Arial Narrow" panose="020B0606020202030204" pitchFamily="34" charset="0"/>
              </a:rPr>
              <a:t>=“#00FF00”&gt;</a:t>
            </a:r>
            <a:r>
              <a:rPr lang="en-GB" sz="2800" dirty="0">
                <a:latin typeface="Arial Narrow" panose="020B0606020202030204" pitchFamily="34" charset="0"/>
              </a:rPr>
              <a:t>Green is the new black!</a:t>
            </a:r>
            <a:r>
              <a:rPr lang="en-GB" sz="2800" dirty="0">
                <a:solidFill>
                  <a:srgbClr val="00B050"/>
                </a:solidFill>
                <a:latin typeface="Arial Narrow" panose="020B0606020202030204" pitchFamily="34" charset="0"/>
              </a:rPr>
              <a:t>&lt;/</a:t>
            </a:r>
            <a:r>
              <a:rPr lang="en-GB" sz="2800" dirty="0" err="1">
                <a:solidFill>
                  <a:srgbClr val="00B050"/>
                </a:solidFill>
                <a:latin typeface="Arial Narrow" panose="020B0606020202030204" pitchFamily="34" charset="0"/>
              </a:rPr>
              <a:t>color</a:t>
            </a:r>
            <a:r>
              <a:rPr lang="en-GB" sz="2800" dirty="0">
                <a:solidFill>
                  <a:srgbClr val="00B050"/>
                </a:solidFill>
                <a:latin typeface="Arial Narrow" panose="020B0606020202030204" pitchFamily="34" charset="0"/>
              </a:rPr>
              <a:t>&gt;&lt;/p&gt;</a:t>
            </a:r>
          </a:p>
          <a:p>
            <a:r>
              <a:rPr lang="en-GB" sz="2800" dirty="0">
                <a:latin typeface="Arial Narrow" panose="020B0606020202030204" pitchFamily="34" charset="0"/>
              </a:rPr>
              <a:t>  </a:t>
            </a:r>
            <a:r>
              <a:rPr lang="en-GB" sz="2800" dirty="0">
                <a:solidFill>
                  <a:srgbClr val="00B050"/>
                </a:solidFill>
                <a:latin typeface="Arial Narrow" panose="020B0606020202030204" pitchFamily="34" charset="0"/>
              </a:rPr>
              <a:t>&lt;/body&gt;</a:t>
            </a:r>
          </a:p>
          <a:p>
            <a:r>
              <a:rPr lang="en-GB" sz="2800" dirty="0">
                <a:solidFill>
                  <a:srgbClr val="00B050"/>
                </a:solidFill>
                <a:latin typeface="Arial Narrow" panose="020B0606020202030204" pitchFamily="34" charset="0"/>
              </a:rPr>
              <a:t>&lt;/html&gt;</a:t>
            </a:r>
          </a:p>
          <a:p>
            <a:endParaRPr lang="en-GB" sz="2800" dirty="0"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1522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Straight Connector 17"/>
          <p:cNvCxnSpPr/>
          <p:nvPr/>
        </p:nvCxnSpPr>
        <p:spPr>
          <a:xfrm flipV="1">
            <a:off x="3271461" y="3362597"/>
            <a:ext cx="2453639" cy="2453640"/>
          </a:xfrm>
          <a:prstGeom prst="line">
            <a:avLst/>
          </a:prstGeom>
          <a:ln w="76200" cap="rnd">
            <a:solidFill>
              <a:srgbClr val="00B05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3271460" y="3362598"/>
            <a:ext cx="2453640" cy="2453639"/>
          </a:xfrm>
          <a:prstGeom prst="line">
            <a:avLst/>
          </a:prstGeom>
          <a:ln w="76200" cap="rnd">
            <a:solidFill>
              <a:srgbClr val="00B05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dirty="0"/>
              <a:t>04 </a:t>
            </a:r>
            <a:r>
              <a:rPr lang="en-GB" dirty="0" err="1"/>
              <a:t>Webscrapping</a:t>
            </a:r>
            <a:endParaRPr lang="en-GB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Think of Tags as Containers</a:t>
            </a:r>
            <a:endParaRPr lang="en-GB" dirty="0"/>
          </a:p>
        </p:txBody>
      </p:sp>
      <p:grpSp>
        <p:nvGrpSpPr>
          <p:cNvPr id="10" name="Group 9"/>
          <p:cNvGrpSpPr/>
          <p:nvPr/>
        </p:nvGrpSpPr>
        <p:grpSpPr>
          <a:xfrm>
            <a:off x="1920186" y="3664060"/>
            <a:ext cx="941949" cy="1883899"/>
            <a:chOff x="1418896" y="1681654"/>
            <a:chExt cx="536028" cy="1072056"/>
          </a:xfrm>
        </p:grpSpPr>
        <p:cxnSp>
          <p:nvCxnSpPr>
            <p:cNvPr id="7" name="Straight Connector 6"/>
            <p:cNvCxnSpPr/>
            <p:nvPr/>
          </p:nvCxnSpPr>
          <p:spPr>
            <a:xfrm>
              <a:off x="1418896" y="2217682"/>
              <a:ext cx="536028" cy="536028"/>
            </a:xfrm>
            <a:prstGeom prst="line">
              <a:avLst/>
            </a:prstGeom>
            <a:ln w="76200" cap="rnd">
              <a:solidFill>
                <a:srgbClr val="00B05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rot="5400000">
              <a:off x="1418896" y="1681654"/>
              <a:ext cx="536028" cy="536028"/>
            </a:xfrm>
            <a:prstGeom prst="line">
              <a:avLst/>
            </a:prstGeom>
            <a:ln w="76200" cap="rnd">
              <a:solidFill>
                <a:srgbClr val="00B05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 rot="10800000">
            <a:off x="6008894" y="3645588"/>
            <a:ext cx="941949" cy="1883899"/>
            <a:chOff x="1418896" y="1681654"/>
            <a:chExt cx="536028" cy="1072056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1418896" y="2217682"/>
              <a:ext cx="536028" cy="536028"/>
            </a:xfrm>
            <a:prstGeom prst="line">
              <a:avLst/>
            </a:prstGeom>
            <a:ln w="76200" cap="rnd">
              <a:solidFill>
                <a:srgbClr val="00B05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rot="5400000">
              <a:off x="1418896" y="1681654"/>
              <a:ext cx="536028" cy="536028"/>
            </a:xfrm>
            <a:prstGeom prst="line">
              <a:avLst/>
            </a:prstGeom>
            <a:ln w="76200" cap="rnd">
              <a:solidFill>
                <a:srgbClr val="00B05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9" name="TextBox 58"/>
          <p:cNvSpPr txBox="1"/>
          <p:nvPr/>
        </p:nvSpPr>
        <p:spPr>
          <a:xfrm>
            <a:off x="794408" y="1417464"/>
            <a:ext cx="2781852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 smtClean="0">
                <a:solidFill>
                  <a:schemeClr val="bg1">
                    <a:lumMod val="65000"/>
                  </a:schemeClr>
                </a:solidFill>
              </a:rPr>
              <a:t>Think of </a:t>
            </a:r>
            <a:endParaRPr lang="en-GB" sz="2000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GB" sz="4800" dirty="0" smtClean="0"/>
              <a:t>HTML TAG</a:t>
            </a:r>
            <a:endParaRPr lang="en-GB" sz="4800" dirty="0"/>
          </a:p>
        </p:txBody>
      </p:sp>
      <p:sp>
        <p:nvSpPr>
          <p:cNvPr id="61" name="TextBox 60"/>
          <p:cNvSpPr txBox="1"/>
          <p:nvPr/>
        </p:nvSpPr>
        <p:spPr>
          <a:xfrm>
            <a:off x="5048067" y="1417464"/>
            <a:ext cx="3109569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 smtClean="0">
                <a:solidFill>
                  <a:schemeClr val="bg1">
                    <a:lumMod val="65000"/>
                  </a:schemeClr>
                </a:solidFill>
              </a:rPr>
              <a:t>As a</a:t>
            </a:r>
            <a:endParaRPr lang="en-GB" sz="2000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GB" sz="4800" dirty="0" smtClean="0"/>
              <a:t>CONTAINER</a:t>
            </a:r>
            <a:endParaRPr lang="en-GB" sz="4800" dirty="0"/>
          </a:p>
        </p:txBody>
      </p:sp>
      <p:sp>
        <p:nvSpPr>
          <p:cNvPr id="62" name="TextBox 61"/>
          <p:cNvSpPr txBox="1"/>
          <p:nvPr/>
        </p:nvSpPr>
        <p:spPr>
          <a:xfrm>
            <a:off x="2831862" y="3904351"/>
            <a:ext cx="333283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dirty="0" smtClean="0">
                <a:solidFill>
                  <a:schemeClr val="bg1">
                    <a:lumMod val="50000"/>
                  </a:schemeClr>
                </a:solidFill>
              </a:rPr>
              <a:t>I AM A VALUE</a:t>
            </a:r>
            <a:endParaRPr lang="en-GB" sz="72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2329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2.22222E-6 L 1.66667E-6 -0.09699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86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700000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700000">
                                      <p:cBhvr>
                                        <p:cTn id="1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-2.96296E-6 L 0.06007 -0.14305 " pathEditMode="relative" rAng="0" ptsTypes="AA">
                                      <p:cBhvr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03" y="-7153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700000">
                                      <p:cBhvr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-2.96296E-6 L -0.0724 0.04792 " pathEditMode="relative" rAng="0" ptsTypes="AA">
                                      <p:cBhvr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628" y="2384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700000">
                                      <p:cBhvr>
                                        <p:cTn id="1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dirty="0"/>
              <a:t>04 </a:t>
            </a:r>
            <a:r>
              <a:rPr lang="en-GB" dirty="0" err="1"/>
              <a:t>Webscrapping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So many types of HTML tags…</a:t>
            </a:r>
            <a:endParaRPr lang="en-GB" dirty="0"/>
          </a:p>
        </p:txBody>
      </p:sp>
      <p:pic>
        <p:nvPicPr>
          <p:cNvPr id="4" name="Picture 3" descr="Image result for html tags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20"/>
          <a:stretch/>
        </p:blipFill>
        <p:spPr bwMode="auto">
          <a:xfrm>
            <a:off x="76200" y="769257"/>
            <a:ext cx="9067800" cy="6088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6200" y="3811012"/>
            <a:ext cx="2857500" cy="3046988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4800" b="1" dirty="0" smtClean="0">
                <a:solidFill>
                  <a:srgbClr val="00B050"/>
                </a:solidFill>
                <a:latin typeface="Arial Narrow" panose="020B0606020202030204" pitchFamily="34" charset="0"/>
              </a:rPr>
              <a:t>For</a:t>
            </a:r>
          </a:p>
          <a:p>
            <a:r>
              <a:rPr lang="en-GB" sz="4800" b="1" dirty="0" smtClean="0">
                <a:solidFill>
                  <a:srgbClr val="00B050"/>
                </a:solidFill>
                <a:latin typeface="Arial Narrow" panose="020B0606020202030204" pitchFamily="34" charset="0"/>
              </a:rPr>
              <a:t>Illustration Purposes Only</a:t>
            </a:r>
            <a:endParaRPr lang="en-GB" sz="4800" b="1" dirty="0">
              <a:solidFill>
                <a:srgbClr val="00B050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0209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3236746" y="1828996"/>
            <a:ext cx="2527394" cy="3761015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GB" sz="1350" dirty="0">
                <a:solidFill>
                  <a:srgbClr val="00B050"/>
                </a:solidFill>
              </a:rPr>
              <a:t>&lt;HTML&gt;</a:t>
            </a: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r>
              <a:rPr lang="en-GB" sz="1350" dirty="0">
                <a:solidFill>
                  <a:srgbClr val="00B050"/>
                </a:solidFill>
              </a:rPr>
              <a:t>&lt;/HTML&gt;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416077" y="2612807"/>
            <a:ext cx="2163007" cy="2141516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GB" sz="1350" dirty="0">
                <a:solidFill>
                  <a:srgbClr val="00B050"/>
                </a:solidFill>
              </a:rPr>
              <a:t>&lt;BODY&gt;</a:t>
            </a: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r>
              <a:rPr lang="en-GB" sz="1350" dirty="0">
                <a:solidFill>
                  <a:srgbClr val="00B050"/>
                </a:solidFill>
              </a:rPr>
              <a:t>&lt;/BODY&gt;</a:t>
            </a:r>
          </a:p>
          <a:p>
            <a:pPr algn="ctr"/>
            <a:endParaRPr lang="en-GB" sz="1350" dirty="0">
              <a:solidFill>
                <a:srgbClr val="00B05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772583" y="3351402"/>
            <a:ext cx="1414615" cy="684464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GB" sz="1350" dirty="0" smtClean="0">
                <a:solidFill>
                  <a:srgbClr val="00B050"/>
                </a:solidFill>
              </a:rPr>
              <a:t>&lt;</a:t>
            </a:r>
            <a:r>
              <a:rPr lang="en-GB" sz="1350" dirty="0">
                <a:solidFill>
                  <a:srgbClr val="00B050"/>
                </a:solidFill>
              </a:rPr>
              <a:t>P CLASS=“Red”&gt;</a:t>
            </a:r>
          </a:p>
          <a:p>
            <a:r>
              <a:rPr lang="en-GB" sz="1350" dirty="0">
                <a:solidFill>
                  <a:srgbClr val="FF0000"/>
                </a:solidFill>
              </a:rPr>
              <a:t>Hello World!</a:t>
            </a:r>
          </a:p>
          <a:p>
            <a:r>
              <a:rPr lang="en-GB" sz="1350" dirty="0" smtClean="0">
                <a:solidFill>
                  <a:srgbClr val="00B050"/>
                </a:solidFill>
              </a:rPr>
              <a:t>&lt;/P&gt;</a:t>
            </a:r>
            <a:endParaRPr lang="en-GB" sz="1350" dirty="0">
              <a:solidFill>
                <a:srgbClr val="00B05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942394" y="1834439"/>
            <a:ext cx="2667000" cy="19620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350" dirty="0">
                <a:solidFill>
                  <a:srgbClr val="00B050"/>
                </a:solidFill>
              </a:rPr>
              <a:t>&lt;HTML</a:t>
            </a:r>
            <a:r>
              <a:rPr lang="en-GB" sz="1350" dirty="0" smtClean="0">
                <a:solidFill>
                  <a:srgbClr val="00B050"/>
                </a:solidFill>
              </a:rPr>
              <a:t>&gt;</a:t>
            </a:r>
          </a:p>
          <a:p>
            <a:endParaRPr lang="en-GB" sz="1350" dirty="0" smtClean="0">
              <a:solidFill>
                <a:srgbClr val="00B050"/>
              </a:solidFill>
            </a:endParaRPr>
          </a:p>
          <a:p>
            <a:r>
              <a:rPr lang="en-GB" sz="1350" dirty="0" smtClean="0">
                <a:solidFill>
                  <a:srgbClr val="00B050"/>
                </a:solidFill>
              </a:rPr>
              <a:t>&lt;</a:t>
            </a:r>
            <a:r>
              <a:rPr lang="en-GB" sz="1350" dirty="0">
                <a:solidFill>
                  <a:srgbClr val="00B050"/>
                </a:solidFill>
              </a:rPr>
              <a:t>BODY&gt;</a:t>
            </a:r>
          </a:p>
          <a:p>
            <a:endParaRPr lang="en-GB" sz="1350" dirty="0" smtClean="0">
              <a:solidFill>
                <a:srgbClr val="00B050"/>
              </a:solidFill>
            </a:endParaRPr>
          </a:p>
          <a:p>
            <a:r>
              <a:rPr lang="en-GB" sz="1350" dirty="0" smtClean="0">
                <a:solidFill>
                  <a:srgbClr val="00B050"/>
                </a:solidFill>
              </a:rPr>
              <a:t>&lt;P CLASS=“Red”&gt;</a:t>
            </a:r>
            <a:r>
              <a:rPr lang="en-GB" sz="1350" dirty="0" smtClean="0">
                <a:solidFill>
                  <a:srgbClr val="FF0000"/>
                </a:solidFill>
              </a:rPr>
              <a:t>Hello </a:t>
            </a:r>
            <a:r>
              <a:rPr lang="en-GB" sz="1350" dirty="0">
                <a:solidFill>
                  <a:srgbClr val="FF0000"/>
                </a:solidFill>
              </a:rPr>
              <a:t>World</a:t>
            </a:r>
            <a:r>
              <a:rPr lang="en-GB" sz="1350" dirty="0" smtClean="0">
                <a:solidFill>
                  <a:srgbClr val="FF0000"/>
                </a:solidFill>
              </a:rPr>
              <a:t>!</a:t>
            </a:r>
            <a:r>
              <a:rPr lang="en-GB" sz="1350" dirty="0" smtClean="0">
                <a:solidFill>
                  <a:srgbClr val="00B050"/>
                </a:solidFill>
              </a:rPr>
              <a:t>&lt;/P&gt;</a:t>
            </a:r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 smtClean="0">
              <a:solidFill>
                <a:srgbClr val="00B050"/>
              </a:solidFill>
            </a:endParaRPr>
          </a:p>
          <a:p>
            <a:r>
              <a:rPr lang="en-GB" sz="1350" dirty="0" smtClean="0">
                <a:solidFill>
                  <a:srgbClr val="00B050"/>
                </a:solidFill>
              </a:rPr>
              <a:t>&lt;/</a:t>
            </a:r>
            <a:r>
              <a:rPr lang="en-GB" sz="1350" dirty="0">
                <a:solidFill>
                  <a:srgbClr val="00B050"/>
                </a:solidFill>
              </a:rPr>
              <a:t>BODY&gt;</a:t>
            </a:r>
          </a:p>
          <a:p>
            <a:endParaRPr lang="en-GB" sz="1350" dirty="0" smtClean="0">
              <a:solidFill>
                <a:srgbClr val="00B050"/>
              </a:solidFill>
            </a:endParaRPr>
          </a:p>
          <a:p>
            <a:r>
              <a:rPr lang="en-GB" sz="1350" dirty="0" smtClean="0">
                <a:solidFill>
                  <a:srgbClr val="00B050"/>
                </a:solidFill>
              </a:rPr>
              <a:t>&lt;/</a:t>
            </a:r>
            <a:r>
              <a:rPr lang="en-GB" sz="1350" dirty="0">
                <a:solidFill>
                  <a:srgbClr val="00B050"/>
                </a:solidFill>
              </a:rPr>
              <a:t>HTML&gt;</a:t>
            </a:r>
          </a:p>
        </p:txBody>
      </p:sp>
      <p:sp>
        <p:nvSpPr>
          <p:cNvPr id="23" name="Rectangle 22"/>
          <p:cNvSpPr/>
          <p:nvPr/>
        </p:nvSpPr>
        <p:spPr>
          <a:xfrm>
            <a:off x="5945398" y="1085494"/>
            <a:ext cx="2667000" cy="62716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50" b="1" dirty="0"/>
              <a:t>RAW CODE</a:t>
            </a:r>
          </a:p>
        </p:txBody>
      </p:sp>
      <p:sp>
        <p:nvSpPr>
          <p:cNvPr id="25" name="Rectangle 24"/>
          <p:cNvSpPr/>
          <p:nvPr/>
        </p:nvSpPr>
        <p:spPr>
          <a:xfrm>
            <a:off x="3236746" y="1086048"/>
            <a:ext cx="2527394" cy="62716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50" b="1" dirty="0"/>
              <a:t>CODE BLOCKS</a:t>
            </a:r>
          </a:p>
        </p:txBody>
      </p:sp>
      <p:sp>
        <p:nvSpPr>
          <p:cNvPr id="28" name="Title 2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HTML - Code Visualization</a:t>
            </a:r>
            <a:endParaRPr lang="en-GB" dirty="0"/>
          </a:p>
        </p:txBody>
      </p:sp>
      <p:sp>
        <p:nvSpPr>
          <p:cNvPr id="32" name="Down Arrow 31"/>
          <p:cNvSpPr/>
          <p:nvPr/>
        </p:nvSpPr>
        <p:spPr>
          <a:xfrm rot="10800000">
            <a:off x="7025522" y="3782774"/>
            <a:ext cx="500743" cy="457200"/>
          </a:xfrm>
          <a:prstGeom prst="down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33" name="TextBox 32"/>
          <p:cNvSpPr txBox="1"/>
          <p:nvPr/>
        </p:nvSpPr>
        <p:spPr>
          <a:xfrm>
            <a:off x="5962959" y="4416321"/>
            <a:ext cx="2667001" cy="1569660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bg1"/>
                </a:solidFill>
              </a:rPr>
              <a:t>These </a:t>
            </a:r>
            <a:r>
              <a:rPr lang="en-GB" sz="1600" dirty="0" smtClean="0">
                <a:solidFill>
                  <a:schemeClr val="bg1"/>
                </a:solidFill>
              </a:rPr>
              <a:t>values are enclosed in tags  (think containers). 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endParaRPr lang="en-GB" sz="1600" dirty="0">
              <a:solidFill>
                <a:schemeClr val="bg1"/>
              </a:solidFill>
            </a:endParaRP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bg1"/>
                </a:solidFill>
              </a:rPr>
              <a:t>They are the main components used to build basic websites.</a:t>
            </a:r>
          </a:p>
        </p:txBody>
      </p:sp>
      <p:sp>
        <p:nvSpPr>
          <p:cNvPr id="20" name="Rectangle 19"/>
          <p:cNvSpPr/>
          <p:nvPr/>
        </p:nvSpPr>
        <p:spPr>
          <a:xfrm>
            <a:off x="422117" y="1804504"/>
            <a:ext cx="2520025" cy="376101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GB" sz="1350" dirty="0">
                <a:solidFill>
                  <a:srgbClr val="00B050"/>
                </a:solidFill>
              </a:rPr>
              <a:t>Container (HTML)</a:t>
            </a:r>
          </a:p>
        </p:txBody>
      </p:sp>
      <p:sp>
        <p:nvSpPr>
          <p:cNvPr id="22" name="Rectangle 21"/>
          <p:cNvSpPr/>
          <p:nvPr/>
        </p:nvSpPr>
        <p:spPr>
          <a:xfrm>
            <a:off x="607629" y="2588314"/>
            <a:ext cx="2160341" cy="214151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GB" sz="1350" dirty="0">
                <a:solidFill>
                  <a:srgbClr val="00B050"/>
                </a:solidFill>
              </a:rPr>
              <a:t>Container (BODY)</a:t>
            </a:r>
          </a:p>
        </p:txBody>
      </p:sp>
      <p:sp>
        <p:nvSpPr>
          <p:cNvPr id="27" name="Rectangle 26"/>
          <p:cNvSpPr/>
          <p:nvPr/>
        </p:nvSpPr>
        <p:spPr>
          <a:xfrm>
            <a:off x="986238" y="3326908"/>
            <a:ext cx="1414615" cy="68446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GB" sz="1350" dirty="0">
                <a:solidFill>
                  <a:srgbClr val="00B050"/>
                </a:solidFill>
              </a:rPr>
              <a:t>Container </a:t>
            </a:r>
            <a:r>
              <a:rPr lang="en-GB" sz="1350" dirty="0" smtClean="0">
                <a:solidFill>
                  <a:srgbClr val="00B050"/>
                </a:solidFill>
              </a:rPr>
              <a:t>(P)</a:t>
            </a:r>
            <a:endParaRPr lang="en-GB" sz="1350" dirty="0">
              <a:solidFill>
                <a:srgbClr val="00B050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429848" y="1086048"/>
            <a:ext cx="2527394" cy="62716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50" b="1" dirty="0" smtClean="0"/>
              <a:t>NESTED CONTAINER</a:t>
            </a:r>
            <a:endParaRPr lang="en-GB" sz="1350" b="1" dirty="0"/>
          </a:p>
        </p:txBody>
      </p:sp>
      <p:sp>
        <p:nvSpPr>
          <p:cNvPr id="1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97487" y="120177"/>
            <a:ext cx="1912134" cy="365125"/>
          </a:xfrm>
        </p:spPr>
        <p:txBody>
          <a:bodyPr/>
          <a:lstStyle/>
          <a:p>
            <a:r>
              <a:rPr lang="en-GB" dirty="0"/>
              <a:t>04 </a:t>
            </a:r>
            <a:r>
              <a:rPr lang="en-GB" dirty="0" err="1"/>
              <a:t>Webscrapping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13717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03" t="10786" r="11897" b="4944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96517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dirty="0"/>
              <a:t>04 </a:t>
            </a:r>
            <a:r>
              <a:rPr lang="en-GB" dirty="0" err="1"/>
              <a:t>Webscrapping</a:t>
            </a:r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Hands On</a:t>
            </a:r>
            <a:endParaRPr lang="en-GB" dirty="0"/>
          </a:p>
        </p:txBody>
      </p:sp>
      <p:sp>
        <p:nvSpPr>
          <p:cNvPr id="4" name="Rectangle 3"/>
          <p:cNvSpPr/>
          <p:nvPr/>
        </p:nvSpPr>
        <p:spPr>
          <a:xfrm>
            <a:off x="6576" y="5848640"/>
            <a:ext cx="91374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800" dirty="0" smtClean="0"/>
              <a:t>data = </a:t>
            </a:r>
            <a:r>
              <a:rPr lang="en-GB" sz="2800" dirty="0" err="1"/>
              <a:t>readable.find</a:t>
            </a:r>
            <a:r>
              <a:rPr lang="en-GB" sz="2800" dirty="0" smtClean="0"/>
              <a:t>(“</a:t>
            </a:r>
            <a:r>
              <a:rPr lang="en-GB" sz="2800" dirty="0" smtClean="0">
                <a:solidFill>
                  <a:srgbClr val="00B050"/>
                </a:solidFill>
              </a:rPr>
              <a:t>span</a:t>
            </a:r>
            <a:r>
              <a:rPr lang="en-GB" sz="2800" dirty="0" smtClean="0"/>
              <a:t>", {"</a:t>
            </a:r>
            <a:r>
              <a:rPr lang="en-GB" sz="2800" dirty="0">
                <a:solidFill>
                  <a:srgbClr val="FF0000"/>
                </a:solidFill>
              </a:rPr>
              <a:t>class</a:t>
            </a:r>
            <a:r>
              <a:rPr lang="en-GB" sz="2800" dirty="0"/>
              <a:t>": </a:t>
            </a:r>
            <a:r>
              <a:rPr lang="en-GB" sz="2800" dirty="0" smtClean="0"/>
              <a:t>“target"}).</a:t>
            </a:r>
            <a:r>
              <a:rPr lang="en-GB" sz="2800" dirty="0" err="1"/>
              <a:t>getText</a:t>
            </a:r>
            <a:r>
              <a:rPr lang="en-GB" sz="2800" dirty="0"/>
              <a:t>()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6" y="923689"/>
            <a:ext cx="9090132" cy="4606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861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dirty="0"/>
              <a:t>04 </a:t>
            </a:r>
            <a:r>
              <a:rPr lang="en-GB" dirty="0" err="1"/>
              <a:t>Webscrapping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Hands On</a:t>
            </a:r>
          </a:p>
        </p:txBody>
      </p:sp>
      <p:sp>
        <p:nvSpPr>
          <p:cNvPr id="10" name="Rectangle 9"/>
          <p:cNvSpPr/>
          <p:nvPr/>
        </p:nvSpPr>
        <p:spPr>
          <a:xfrm>
            <a:off x="726585" y="1066800"/>
            <a:ext cx="7839479" cy="89618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000" dirty="0" smtClean="0"/>
              <a:t>Step  1: Import libraries </a:t>
            </a:r>
          </a:p>
          <a:p>
            <a:r>
              <a:rPr lang="en-GB" sz="1200" dirty="0" smtClean="0"/>
              <a:t>Coders in the community can create libraries of commonly used features. These templates are pre-defined and can help us simplify and reuse code.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26585" y="2187140"/>
            <a:ext cx="7839479" cy="89618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000" dirty="0" smtClean="0"/>
              <a:t>Step  2: What is the document filename? </a:t>
            </a:r>
            <a:br>
              <a:rPr lang="en-GB" sz="2000" dirty="0" smtClean="0"/>
            </a:br>
            <a:r>
              <a:rPr lang="en-GB" sz="1200" dirty="0" err="1" smtClean="0"/>
              <a:t>Eg</a:t>
            </a:r>
            <a:r>
              <a:rPr lang="en-GB" sz="1200" dirty="0" smtClean="0"/>
              <a:t>. “Quarterly reporting.doc”, “Mydocument.html”, “http://rebot.chat/index.html”</a:t>
            </a:r>
            <a:endParaRPr lang="en-GB" sz="1200" dirty="0"/>
          </a:p>
        </p:txBody>
      </p:sp>
      <p:sp>
        <p:nvSpPr>
          <p:cNvPr id="12" name="Rectangle 11"/>
          <p:cNvSpPr/>
          <p:nvPr/>
        </p:nvSpPr>
        <p:spPr>
          <a:xfrm>
            <a:off x="726586" y="3307480"/>
            <a:ext cx="7839479" cy="89618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000" dirty="0" smtClean="0"/>
              <a:t>Step  3: Get the raw content within the document</a:t>
            </a:r>
          </a:p>
        </p:txBody>
      </p:sp>
      <p:sp>
        <p:nvSpPr>
          <p:cNvPr id="13" name="Rectangle 12"/>
          <p:cNvSpPr/>
          <p:nvPr/>
        </p:nvSpPr>
        <p:spPr>
          <a:xfrm>
            <a:off x="726586" y="4427820"/>
            <a:ext cx="7839479" cy="89618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000" dirty="0" smtClean="0"/>
              <a:t>Step 4: Format the content into a readable format</a:t>
            </a:r>
            <a:endParaRPr lang="en-GB" sz="2000" dirty="0"/>
          </a:p>
        </p:txBody>
      </p:sp>
      <p:sp>
        <p:nvSpPr>
          <p:cNvPr id="14" name="Rectangle 13"/>
          <p:cNvSpPr/>
          <p:nvPr/>
        </p:nvSpPr>
        <p:spPr>
          <a:xfrm>
            <a:off x="726585" y="5548160"/>
            <a:ext cx="7839479" cy="89618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000" dirty="0" smtClean="0"/>
              <a:t>Step 5: Find the data-point we need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2859968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dirty="0"/>
              <a:t>04 </a:t>
            </a:r>
            <a:r>
              <a:rPr lang="en-GB" dirty="0" err="1"/>
              <a:t>Webscrapping</a:t>
            </a:r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Often, its not so easy..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51" y="1464215"/>
            <a:ext cx="9112481" cy="5393785"/>
          </a:xfrm>
          <a:prstGeom prst="rect">
            <a:avLst/>
          </a:prstGeom>
        </p:spPr>
      </p:pic>
      <p:sp>
        <p:nvSpPr>
          <p:cNvPr id="5" name="Content Placeholder 5"/>
          <p:cNvSpPr txBox="1">
            <a:spLocks/>
          </p:cNvSpPr>
          <p:nvPr/>
        </p:nvSpPr>
        <p:spPr>
          <a:xfrm>
            <a:off x="23651" y="753105"/>
            <a:ext cx="9112480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sz="3600" dirty="0" smtClean="0"/>
              <a:t>Example: HTML code behind Yahoo.com</a:t>
            </a:r>
            <a:endParaRPr lang="en-GB" sz="3600" dirty="0"/>
          </a:p>
        </p:txBody>
      </p:sp>
    </p:spTree>
    <p:extLst>
      <p:ext uri="{BB962C8B-B14F-4D97-AF65-F5344CB8AC3E}">
        <p14:creationId xmlns:p14="http://schemas.microsoft.com/office/powerpoint/2010/main" val="1841852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0111"/>
            <a:ext cx="9144000" cy="623789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dirty="0"/>
              <a:t>04 </a:t>
            </a:r>
            <a:r>
              <a:rPr lang="en-GB" dirty="0" err="1"/>
              <a:t>Webscrapping</a:t>
            </a:r>
            <a:endParaRPr lang="en-GB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Often, its not so easy.. </a:t>
            </a:r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0" y="603058"/>
            <a:ext cx="9143999" cy="1435950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GB" sz="3600" dirty="0" smtClean="0"/>
              <a:t>HOW TO FIND A CONTAINER LIKE DAT?</a:t>
            </a:r>
            <a:endParaRPr lang="en-GB" sz="3600" dirty="0"/>
          </a:p>
        </p:txBody>
      </p:sp>
    </p:spTree>
    <p:extLst>
      <p:ext uri="{BB962C8B-B14F-4D97-AF65-F5344CB8AC3E}">
        <p14:creationId xmlns:p14="http://schemas.microsoft.com/office/powerpoint/2010/main" val="2320666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dirty="0"/>
              <a:t>04 </a:t>
            </a:r>
            <a:r>
              <a:rPr lang="en-GB" dirty="0" err="1"/>
              <a:t>Webscrapping</a:t>
            </a:r>
            <a:endParaRPr lang="en-GB" dirty="0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zh-CN" dirty="0" smtClean="0"/>
              <a:t>Nesting of Data</a:t>
            </a:r>
            <a:endParaRPr lang="en-GB" dirty="0"/>
          </a:p>
        </p:txBody>
      </p:sp>
      <p:sp>
        <p:nvSpPr>
          <p:cNvPr id="14" name="Rectangle 13"/>
          <p:cNvSpPr/>
          <p:nvPr/>
        </p:nvSpPr>
        <p:spPr>
          <a:xfrm>
            <a:off x="509202" y="1624481"/>
            <a:ext cx="3557055" cy="49324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GB" sz="2000" dirty="0" smtClean="0">
                <a:solidFill>
                  <a:schemeClr val="tx1"/>
                </a:solidFill>
              </a:rPr>
              <a:t>Country</a:t>
            </a:r>
            <a:endParaRPr lang="en-GB" sz="2000" dirty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742433" y="2459254"/>
            <a:ext cx="3049355" cy="36014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GB" sz="2000" dirty="0" smtClean="0">
                <a:solidFill>
                  <a:schemeClr val="tx1"/>
                </a:solidFill>
              </a:rPr>
              <a:t>City</a:t>
            </a:r>
            <a:endParaRPr lang="en-GB" sz="2000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995903" y="3314619"/>
            <a:ext cx="2490272" cy="22623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GB" sz="2000" dirty="0" smtClean="0">
                <a:solidFill>
                  <a:schemeClr val="tx1"/>
                </a:solidFill>
              </a:rPr>
              <a:t>Town</a:t>
            </a:r>
            <a:endParaRPr lang="en-GB" sz="2000" dirty="0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223627" y="3932105"/>
            <a:ext cx="1946677" cy="134791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GB" altLang="zh-CN" sz="2000" dirty="0" smtClean="0">
                <a:solidFill>
                  <a:schemeClr val="tx1"/>
                </a:solidFill>
              </a:rPr>
              <a:t>Street</a:t>
            </a:r>
            <a:endParaRPr lang="en-GB" sz="2000" dirty="0">
              <a:solidFill>
                <a:schemeClr val="tx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4790384" y="1624480"/>
            <a:ext cx="3557055" cy="491416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GB" sz="2000" dirty="0" smtClean="0">
                <a:solidFill>
                  <a:schemeClr val="tx1"/>
                </a:solidFill>
              </a:rPr>
              <a:t>Html</a:t>
            </a:r>
            <a:endParaRPr lang="en-GB" sz="2000" dirty="0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5023615" y="2440927"/>
            <a:ext cx="3049355" cy="36014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GB" sz="2000" dirty="0" smtClean="0">
                <a:solidFill>
                  <a:schemeClr val="tx1"/>
                </a:solidFill>
              </a:rPr>
              <a:t>Body</a:t>
            </a:r>
            <a:endParaRPr lang="en-GB" sz="2000" dirty="0">
              <a:solidFill>
                <a:schemeClr val="tx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5277085" y="3296292"/>
            <a:ext cx="2490272" cy="22623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GB" sz="2000" dirty="0" smtClean="0">
                <a:solidFill>
                  <a:schemeClr val="tx1"/>
                </a:solidFill>
              </a:rPr>
              <a:t>Table</a:t>
            </a:r>
            <a:endParaRPr lang="en-GB" sz="2000" dirty="0">
              <a:solidFill>
                <a:schemeClr val="tx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5504809" y="3913778"/>
            <a:ext cx="1946677" cy="134791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GB" altLang="zh-CN" sz="2000" dirty="0" smtClean="0">
                <a:solidFill>
                  <a:schemeClr val="tx1"/>
                </a:solidFill>
              </a:rPr>
              <a:t>TD (Table Data)</a:t>
            </a:r>
            <a:endParaRPr lang="en-GB" sz="2000" dirty="0">
              <a:solidFill>
                <a:schemeClr val="tx1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1440547" y="4483690"/>
            <a:ext cx="1502349" cy="48770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GB" altLang="zh-CN" sz="2000" dirty="0" smtClean="0">
                <a:solidFill>
                  <a:schemeClr val="tx1"/>
                </a:solidFill>
              </a:rPr>
              <a:t>Block</a:t>
            </a:r>
            <a:endParaRPr lang="en-GB" sz="2000" dirty="0">
              <a:solidFill>
                <a:schemeClr val="tx1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5726972" y="4483689"/>
            <a:ext cx="1502349" cy="48770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GB" altLang="zh-CN" sz="2000" dirty="0" smtClean="0">
                <a:solidFill>
                  <a:schemeClr val="tx1"/>
                </a:solidFill>
              </a:rPr>
              <a:t>Span</a:t>
            </a:r>
            <a:endParaRPr lang="en-GB" sz="2000" dirty="0">
              <a:solidFill>
                <a:schemeClr val="tx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09202" y="699483"/>
            <a:ext cx="35570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800" dirty="0" smtClean="0"/>
              <a:t>Geography</a:t>
            </a:r>
            <a:endParaRPr lang="en-GB" sz="4800" dirty="0"/>
          </a:p>
        </p:txBody>
      </p:sp>
      <p:sp>
        <p:nvSpPr>
          <p:cNvPr id="25" name="TextBox 24"/>
          <p:cNvSpPr txBox="1"/>
          <p:nvPr/>
        </p:nvSpPr>
        <p:spPr>
          <a:xfrm>
            <a:off x="4790384" y="699483"/>
            <a:ext cx="35570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800" dirty="0" smtClean="0"/>
              <a:t>Websites</a:t>
            </a:r>
            <a:endParaRPr lang="en-GB" sz="4800" dirty="0"/>
          </a:p>
        </p:txBody>
      </p:sp>
    </p:spTree>
    <p:extLst>
      <p:ext uri="{BB962C8B-B14F-4D97-AF65-F5344CB8AC3E}">
        <p14:creationId xmlns:p14="http://schemas.microsoft.com/office/powerpoint/2010/main" val="1529137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dirty="0"/>
              <a:t>04 </a:t>
            </a:r>
            <a:r>
              <a:rPr lang="en-GB" dirty="0" err="1"/>
              <a:t>Webscrapping</a:t>
            </a:r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zh-CN" dirty="0"/>
              <a:t>Nesting of </a:t>
            </a:r>
            <a:r>
              <a:rPr lang="en-GB" altLang="zh-CN" dirty="0" smtClean="0"/>
              <a:t>Data: Example Yahoo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3056"/>
            <a:ext cx="9195608" cy="625494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" y="2217779"/>
            <a:ext cx="3878316" cy="851242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endParaRPr lang="en-GB" sz="2000" dirty="0">
              <a:solidFill>
                <a:schemeClr val="tx1">
                  <a:alpha val="30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4083" y="2291255"/>
            <a:ext cx="2406869" cy="283779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endParaRPr lang="en-GB" sz="2000" dirty="0">
              <a:solidFill>
                <a:schemeClr val="tx1">
                  <a:alpha val="30000"/>
                </a:scheme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8318" y="2674883"/>
            <a:ext cx="2406869" cy="283779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endParaRPr lang="en-GB" sz="2000" dirty="0">
              <a:solidFill>
                <a:schemeClr val="tx1">
                  <a:alpha val="30000"/>
                </a:scheme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6277" y="3599890"/>
            <a:ext cx="3379075" cy="2254372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endParaRPr lang="en-GB" sz="2000" dirty="0">
              <a:solidFill>
                <a:schemeClr val="tx1">
                  <a:alpha val="30000"/>
                </a:schemeClr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84083" y="4172607"/>
            <a:ext cx="1618593" cy="283779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endParaRPr lang="en-GB" sz="2000" dirty="0">
              <a:solidFill>
                <a:schemeClr val="tx1">
                  <a:alpha val="30000"/>
                </a:schemeClr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874986" y="4248806"/>
            <a:ext cx="793531" cy="131379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endParaRPr lang="en-GB" sz="2000" dirty="0">
              <a:solidFill>
                <a:schemeClr val="tx1">
                  <a:alpha val="3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8366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smtClean="0"/>
              <a:t>Challenge</a:t>
            </a:r>
            <a:endParaRPr lang="en-SG" dirty="0"/>
          </a:p>
        </p:txBody>
      </p:sp>
      <p:sp>
        <p:nvSpPr>
          <p:cNvPr id="6" name="Text Placeholder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SG" dirty="0" smtClean="0"/>
              <a:t>Scrapping Real Data from Websites</a:t>
            </a:r>
            <a:endParaRPr lang="en-SG" dirty="0"/>
          </a:p>
        </p:txBody>
      </p:sp>
      <p:sp>
        <p:nvSpPr>
          <p:cNvPr id="7" name="TextBox 6"/>
          <p:cNvSpPr txBox="1"/>
          <p:nvPr/>
        </p:nvSpPr>
        <p:spPr>
          <a:xfrm>
            <a:off x="7486534" y="6488668"/>
            <a:ext cx="1657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 smtClean="0">
                <a:solidFill>
                  <a:schemeClr val="bg1"/>
                </a:solidFill>
              </a:rPr>
              <a:t>90 minutes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1097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-14514" y="-14515"/>
            <a:ext cx="9158514" cy="6872515"/>
            <a:chOff x="-14514" y="-14515"/>
            <a:chExt cx="9158514" cy="6872515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2"/>
            <a:srcRect l="18343" t="1569" r="18434" b="84691"/>
            <a:stretch/>
          </p:blipFill>
          <p:spPr>
            <a:xfrm>
              <a:off x="-14514" y="0"/>
              <a:ext cx="9158514" cy="841829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2"/>
            <a:srcRect l="18343" t="82588" r="18434"/>
            <a:stretch/>
          </p:blipFill>
          <p:spPr>
            <a:xfrm>
              <a:off x="-14514" y="5326744"/>
              <a:ext cx="9158514" cy="1531256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/>
            <a:srcRect l="18343" t="11559" r="18434"/>
            <a:stretch/>
          </p:blipFill>
          <p:spPr>
            <a:xfrm>
              <a:off x="-14514" y="-14515"/>
              <a:ext cx="9158514" cy="5418639"/>
            </a:xfrm>
            <a:prstGeom prst="rect">
              <a:avLst/>
            </a:prstGeom>
          </p:spPr>
        </p:pic>
      </p:grpSp>
      <p:pic>
        <p:nvPicPr>
          <p:cNvPr id="1026" name="Picture 2" descr="Image result for kungfu panda transparen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9078" y="4245603"/>
            <a:ext cx="2317040" cy="2317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AutoShape 14" descr="Image result for po kungfu panda transparent png"/>
          <p:cNvSpPr>
            <a:spLocks noChangeAspect="1" noChangeArrowheads="1"/>
          </p:cNvSpPr>
          <p:nvPr/>
        </p:nvSpPr>
        <p:spPr bwMode="auto">
          <a:xfrm>
            <a:off x="8217679" y="-66697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234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3236746" y="1828996"/>
            <a:ext cx="2527394" cy="3761015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GB" sz="1350" dirty="0">
                <a:solidFill>
                  <a:srgbClr val="00B050"/>
                </a:solidFill>
              </a:rPr>
              <a:t>&lt;HTML&gt;</a:t>
            </a: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r>
              <a:rPr lang="en-GB" sz="1350" dirty="0">
                <a:solidFill>
                  <a:srgbClr val="00B050"/>
                </a:solidFill>
              </a:rPr>
              <a:t>&lt;/HTML&gt;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416077" y="2612807"/>
            <a:ext cx="2163007" cy="2141516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GB" sz="1350" dirty="0">
                <a:solidFill>
                  <a:srgbClr val="00B050"/>
                </a:solidFill>
              </a:rPr>
              <a:t>&lt;BODY&gt;</a:t>
            </a: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r>
              <a:rPr lang="en-GB" sz="1350" dirty="0">
                <a:solidFill>
                  <a:srgbClr val="00B050"/>
                </a:solidFill>
              </a:rPr>
              <a:t>&lt;/BODY&gt;</a:t>
            </a:r>
          </a:p>
          <a:p>
            <a:pPr algn="ctr"/>
            <a:endParaRPr lang="en-GB" sz="1350" dirty="0">
              <a:solidFill>
                <a:srgbClr val="00B05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772583" y="3351402"/>
            <a:ext cx="1414615" cy="684464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GB" sz="1350" dirty="0" smtClean="0">
                <a:solidFill>
                  <a:srgbClr val="00B050"/>
                </a:solidFill>
              </a:rPr>
              <a:t>&lt;</a:t>
            </a:r>
            <a:r>
              <a:rPr lang="en-GB" sz="1350" dirty="0">
                <a:solidFill>
                  <a:srgbClr val="00B050"/>
                </a:solidFill>
              </a:rPr>
              <a:t>P CLASS=“Red”&gt;</a:t>
            </a:r>
          </a:p>
          <a:p>
            <a:r>
              <a:rPr lang="en-GB" sz="1350" dirty="0">
                <a:solidFill>
                  <a:srgbClr val="FF0000"/>
                </a:solidFill>
              </a:rPr>
              <a:t>Hello World!</a:t>
            </a:r>
          </a:p>
          <a:p>
            <a:r>
              <a:rPr lang="en-GB" sz="1350" dirty="0" smtClean="0">
                <a:solidFill>
                  <a:srgbClr val="00B050"/>
                </a:solidFill>
              </a:rPr>
              <a:t>&lt;/P&gt;</a:t>
            </a:r>
            <a:endParaRPr lang="en-GB" sz="1350" dirty="0">
              <a:solidFill>
                <a:srgbClr val="00B05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942394" y="1834439"/>
            <a:ext cx="2667000" cy="19620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350" dirty="0">
                <a:solidFill>
                  <a:srgbClr val="00B050"/>
                </a:solidFill>
              </a:rPr>
              <a:t>&lt;HTML</a:t>
            </a:r>
            <a:r>
              <a:rPr lang="en-GB" sz="1350" dirty="0" smtClean="0">
                <a:solidFill>
                  <a:srgbClr val="00B050"/>
                </a:solidFill>
              </a:rPr>
              <a:t>&gt;</a:t>
            </a:r>
          </a:p>
          <a:p>
            <a:endParaRPr lang="en-GB" sz="1350" dirty="0" smtClean="0">
              <a:solidFill>
                <a:srgbClr val="00B050"/>
              </a:solidFill>
            </a:endParaRPr>
          </a:p>
          <a:p>
            <a:r>
              <a:rPr lang="en-GB" sz="1350" dirty="0" smtClean="0">
                <a:solidFill>
                  <a:srgbClr val="00B050"/>
                </a:solidFill>
              </a:rPr>
              <a:t>&lt;</a:t>
            </a:r>
            <a:r>
              <a:rPr lang="en-GB" sz="1350" dirty="0">
                <a:solidFill>
                  <a:srgbClr val="00B050"/>
                </a:solidFill>
              </a:rPr>
              <a:t>BODY&gt;</a:t>
            </a:r>
          </a:p>
          <a:p>
            <a:endParaRPr lang="en-GB" sz="1350" dirty="0" smtClean="0">
              <a:solidFill>
                <a:srgbClr val="00B050"/>
              </a:solidFill>
            </a:endParaRPr>
          </a:p>
          <a:p>
            <a:r>
              <a:rPr lang="en-GB" sz="1350" dirty="0" smtClean="0">
                <a:solidFill>
                  <a:srgbClr val="00B050"/>
                </a:solidFill>
              </a:rPr>
              <a:t>&lt;P CLASS=“Red”&gt;</a:t>
            </a:r>
            <a:r>
              <a:rPr lang="en-GB" sz="1350" dirty="0" smtClean="0">
                <a:solidFill>
                  <a:srgbClr val="FF0000"/>
                </a:solidFill>
              </a:rPr>
              <a:t>Hello </a:t>
            </a:r>
            <a:r>
              <a:rPr lang="en-GB" sz="1350" dirty="0">
                <a:solidFill>
                  <a:srgbClr val="FF0000"/>
                </a:solidFill>
              </a:rPr>
              <a:t>World</a:t>
            </a:r>
            <a:r>
              <a:rPr lang="en-GB" sz="1350" dirty="0" smtClean="0">
                <a:solidFill>
                  <a:srgbClr val="FF0000"/>
                </a:solidFill>
              </a:rPr>
              <a:t>!</a:t>
            </a:r>
            <a:r>
              <a:rPr lang="en-GB" sz="1350" dirty="0" smtClean="0">
                <a:solidFill>
                  <a:srgbClr val="00B050"/>
                </a:solidFill>
              </a:rPr>
              <a:t>&lt;/P&gt;</a:t>
            </a:r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 smtClean="0">
              <a:solidFill>
                <a:srgbClr val="00B050"/>
              </a:solidFill>
            </a:endParaRPr>
          </a:p>
          <a:p>
            <a:r>
              <a:rPr lang="en-GB" sz="1350" dirty="0" smtClean="0">
                <a:solidFill>
                  <a:srgbClr val="00B050"/>
                </a:solidFill>
              </a:rPr>
              <a:t>&lt;/</a:t>
            </a:r>
            <a:r>
              <a:rPr lang="en-GB" sz="1350" dirty="0">
                <a:solidFill>
                  <a:srgbClr val="00B050"/>
                </a:solidFill>
              </a:rPr>
              <a:t>BODY&gt;</a:t>
            </a:r>
          </a:p>
          <a:p>
            <a:endParaRPr lang="en-GB" sz="1350" dirty="0" smtClean="0">
              <a:solidFill>
                <a:srgbClr val="00B050"/>
              </a:solidFill>
            </a:endParaRPr>
          </a:p>
          <a:p>
            <a:r>
              <a:rPr lang="en-GB" sz="1350" dirty="0" smtClean="0">
                <a:solidFill>
                  <a:srgbClr val="00B050"/>
                </a:solidFill>
              </a:rPr>
              <a:t>&lt;/</a:t>
            </a:r>
            <a:r>
              <a:rPr lang="en-GB" sz="1350" dirty="0">
                <a:solidFill>
                  <a:srgbClr val="00B050"/>
                </a:solidFill>
              </a:rPr>
              <a:t>HTML&gt;</a:t>
            </a:r>
          </a:p>
        </p:txBody>
      </p:sp>
      <p:sp>
        <p:nvSpPr>
          <p:cNvPr id="23" name="Rectangle 22"/>
          <p:cNvSpPr/>
          <p:nvPr/>
        </p:nvSpPr>
        <p:spPr>
          <a:xfrm>
            <a:off x="5945398" y="1085494"/>
            <a:ext cx="2667000" cy="62716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50" b="1" dirty="0"/>
              <a:t>RAW CODE</a:t>
            </a:r>
          </a:p>
        </p:txBody>
      </p:sp>
      <p:sp>
        <p:nvSpPr>
          <p:cNvPr id="25" name="Rectangle 24"/>
          <p:cNvSpPr/>
          <p:nvPr/>
        </p:nvSpPr>
        <p:spPr>
          <a:xfrm>
            <a:off x="3236746" y="1086048"/>
            <a:ext cx="2527394" cy="62716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50" b="1" dirty="0"/>
              <a:t>CODE BLOCKS</a:t>
            </a:r>
          </a:p>
        </p:txBody>
      </p:sp>
      <p:sp>
        <p:nvSpPr>
          <p:cNvPr id="28" name="Title 2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HTML - Code Visualization</a:t>
            </a:r>
            <a:endParaRPr lang="en-GB" dirty="0"/>
          </a:p>
        </p:txBody>
      </p:sp>
      <p:sp>
        <p:nvSpPr>
          <p:cNvPr id="32" name="Down Arrow 31"/>
          <p:cNvSpPr/>
          <p:nvPr/>
        </p:nvSpPr>
        <p:spPr>
          <a:xfrm rot="10800000">
            <a:off x="7025522" y="3782774"/>
            <a:ext cx="500743" cy="457200"/>
          </a:xfrm>
          <a:prstGeom prst="down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33" name="TextBox 32"/>
          <p:cNvSpPr txBox="1"/>
          <p:nvPr/>
        </p:nvSpPr>
        <p:spPr>
          <a:xfrm>
            <a:off x="5962959" y="4416321"/>
            <a:ext cx="2667001" cy="1569660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bg1"/>
                </a:solidFill>
              </a:rPr>
              <a:t>These </a:t>
            </a:r>
            <a:r>
              <a:rPr lang="en-GB" sz="1600" dirty="0" smtClean="0">
                <a:solidFill>
                  <a:schemeClr val="bg1"/>
                </a:solidFill>
              </a:rPr>
              <a:t>values are enclosed in tags  (think containers). 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endParaRPr lang="en-GB" sz="1600" dirty="0">
              <a:solidFill>
                <a:schemeClr val="bg1"/>
              </a:solidFill>
            </a:endParaRP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bg1"/>
                </a:solidFill>
              </a:rPr>
              <a:t>They are the main components used to build basic websites.</a:t>
            </a:r>
          </a:p>
        </p:txBody>
      </p:sp>
      <p:sp>
        <p:nvSpPr>
          <p:cNvPr id="20" name="Rectangle 19"/>
          <p:cNvSpPr/>
          <p:nvPr/>
        </p:nvSpPr>
        <p:spPr>
          <a:xfrm>
            <a:off x="422117" y="1804504"/>
            <a:ext cx="2520025" cy="376101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GB" sz="1350" dirty="0">
                <a:solidFill>
                  <a:srgbClr val="00B050"/>
                </a:solidFill>
              </a:rPr>
              <a:t>Container (HTML)</a:t>
            </a:r>
          </a:p>
        </p:txBody>
      </p:sp>
      <p:sp>
        <p:nvSpPr>
          <p:cNvPr id="22" name="Rectangle 21"/>
          <p:cNvSpPr/>
          <p:nvPr/>
        </p:nvSpPr>
        <p:spPr>
          <a:xfrm>
            <a:off x="607629" y="2588314"/>
            <a:ext cx="2160341" cy="214151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GB" sz="1350" dirty="0">
                <a:solidFill>
                  <a:srgbClr val="00B050"/>
                </a:solidFill>
              </a:rPr>
              <a:t>Container (BODY)</a:t>
            </a:r>
          </a:p>
        </p:txBody>
      </p:sp>
      <p:sp>
        <p:nvSpPr>
          <p:cNvPr id="27" name="Rectangle 26"/>
          <p:cNvSpPr/>
          <p:nvPr/>
        </p:nvSpPr>
        <p:spPr>
          <a:xfrm>
            <a:off x="986238" y="3326908"/>
            <a:ext cx="1414615" cy="68446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GB" sz="1350" dirty="0">
                <a:solidFill>
                  <a:srgbClr val="00B050"/>
                </a:solidFill>
              </a:rPr>
              <a:t>Container </a:t>
            </a:r>
            <a:r>
              <a:rPr lang="en-GB" sz="1350" dirty="0" smtClean="0">
                <a:solidFill>
                  <a:srgbClr val="00B050"/>
                </a:solidFill>
              </a:rPr>
              <a:t>(P)</a:t>
            </a:r>
            <a:endParaRPr lang="en-GB" sz="1350" dirty="0">
              <a:solidFill>
                <a:srgbClr val="00B050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429848" y="1086048"/>
            <a:ext cx="2527394" cy="62716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50" b="1" dirty="0" smtClean="0"/>
              <a:t>NESTED CONTAINER</a:t>
            </a:r>
            <a:endParaRPr lang="en-GB" sz="1350" b="1" dirty="0"/>
          </a:p>
        </p:txBody>
      </p:sp>
      <p:sp>
        <p:nvSpPr>
          <p:cNvPr id="1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97487" y="120177"/>
            <a:ext cx="1912134" cy="365125"/>
          </a:xfrm>
        </p:spPr>
        <p:txBody>
          <a:bodyPr/>
          <a:lstStyle/>
          <a:p>
            <a:r>
              <a:rPr lang="en-GB" dirty="0" smtClean="0"/>
              <a:t>05 Challenge</a:t>
            </a:r>
            <a:endParaRPr lang="en-GB" dirty="0"/>
          </a:p>
        </p:txBody>
      </p:sp>
      <p:sp>
        <p:nvSpPr>
          <p:cNvPr id="18" name="Rectangle 17"/>
          <p:cNvSpPr/>
          <p:nvPr/>
        </p:nvSpPr>
        <p:spPr>
          <a:xfrm>
            <a:off x="6576" y="6130363"/>
            <a:ext cx="91374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800" dirty="0" smtClean="0"/>
              <a:t>data = </a:t>
            </a:r>
            <a:r>
              <a:rPr lang="en-GB" sz="2800" dirty="0" err="1"/>
              <a:t>readable.find</a:t>
            </a:r>
            <a:r>
              <a:rPr lang="en-GB" sz="2800" dirty="0" smtClean="0"/>
              <a:t>(“</a:t>
            </a:r>
            <a:r>
              <a:rPr lang="en-GB" sz="2800" dirty="0" smtClean="0">
                <a:solidFill>
                  <a:srgbClr val="00B050"/>
                </a:solidFill>
              </a:rPr>
              <a:t>span</a:t>
            </a:r>
            <a:r>
              <a:rPr lang="en-GB" sz="2800" dirty="0" smtClean="0"/>
              <a:t>", {"</a:t>
            </a:r>
            <a:r>
              <a:rPr lang="en-GB" sz="2800" dirty="0">
                <a:solidFill>
                  <a:srgbClr val="FF0000"/>
                </a:solidFill>
              </a:rPr>
              <a:t>class</a:t>
            </a:r>
            <a:r>
              <a:rPr lang="en-GB" sz="2800" dirty="0"/>
              <a:t>": </a:t>
            </a:r>
            <a:r>
              <a:rPr lang="en-GB" sz="2800" dirty="0" smtClean="0"/>
              <a:t>“target"}).</a:t>
            </a:r>
            <a:r>
              <a:rPr lang="en-GB" sz="2800" dirty="0" err="1"/>
              <a:t>getText</a:t>
            </a:r>
            <a:r>
              <a:rPr lang="en-GB" sz="2800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862447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42900" y="5232400"/>
            <a:ext cx="8521700" cy="12573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GB" sz="2800" dirty="0" smtClean="0">
                <a:solidFill>
                  <a:schemeClr val="bg1">
                    <a:lumMod val="50000"/>
                  </a:schemeClr>
                </a:solidFill>
              </a:rPr>
              <a:t>Solution:</a:t>
            </a:r>
            <a:endParaRPr lang="en-GB" sz="2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dirty="0"/>
              <a:t>05 Challenge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Example 1</a:t>
            </a:r>
            <a:endParaRPr lang="en-GB" dirty="0"/>
          </a:p>
        </p:txBody>
      </p:sp>
      <p:sp>
        <p:nvSpPr>
          <p:cNvPr id="4" name="Rectangle 3"/>
          <p:cNvSpPr/>
          <p:nvPr/>
        </p:nvSpPr>
        <p:spPr>
          <a:xfrm>
            <a:off x="342900" y="936625"/>
            <a:ext cx="360045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rgbClr val="00B050"/>
                </a:solidFill>
              </a:rPr>
              <a:t>&lt;h1 </a:t>
            </a:r>
            <a:endParaRPr lang="en-GB" sz="2800" dirty="0" smtClean="0">
              <a:solidFill>
                <a:srgbClr val="00B050"/>
              </a:solidFill>
            </a:endParaRPr>
          </a:p>
          <a:p>
            <a:r>
              <a:rPr lang="en-GB" sz="2800" dirty="0" smtClean="0">
                <a:solidFill>
                  <a:srgbClr val="FF0000"/>
                </a:solidFill>
              </a:rPr>
              <a:t>class</a:t>
            </a:r>
            <a:r>
              <a:rPr lang="en-GB" sz="2800" dirty="0"/>
              <a:t>="D(</a:t>
            </a:r>
            <a:r>
              <a:rPr lang="en-GB" sz="2800" dirty="0" err="1"/>
              <a:t>ib</a:t>
            </a:r>
            <a:r>
              <a:rPr lang="en-GB" sz="2800" dirty="0"/>
              <a:t>) </a:t>
            </a:r>
            <a:r>
              <a:rPr lang="en-GB" sz="2800" dirty="0" err="1"/>
              <a:t>Fz</a:t>
            </a:r>
            <a:r>
              <a:rPr lang="en-GB" sz="2800" dirty="0"/>
              <a:t>(18px)" </a:t>
            </a:r>
            <a:endParaRPr lang="en-GB" sz="2800" dirty="0" smtClean="0"/>
          </a:p>
          <a:p>
            <a:r>
              <a:rPr lang="en-GB" sz="2800" dirty="0" smtClean="0">
                <a:solidFill>
                  <a:srgbClr val="FF0000"/>
                </a:solidFill>
              </a:rPr>
              <a:t>data-</a:t>
            </a:r>
            <a:r>
              <a:rPr lang="en-GB" sz="2800" dirty="0" err="1" smtClean="0">
                <a:solidFill>
                  <a:srgbClr val="FF0000"/>
                </a:solidFill>
              </a:rPr>
              <a:t>reactid</a:t>
            </a:r>
            <a:r>
              <a:rPr lang="en-GB" sz="2800" dirty="0"/>
              <a:t>="7</a:t>
            </a:r>
            <a:r>
              <a:rPr lang="en-GB" sz="2800" dirty="0" smtClean="0"/>
              <a:t>"&gt;</a:t>
            </a:r>
          </a:p>
          <a:p>
            <a:r>
              <a:rPr lang="en-GB" sz="2800" dirty="0" smtClean="0"/>
              <a:t>Apple </a:t>
            </a:r>
            <a:r>
              <a:rPr lang="en-GB" sz="2800" dirty="0"/>
              <a:t>Inc. (AAPL</a:t>
            </a:r>
            <a:r>
              <a:rPr lang="en-GB" sz="2800" dirty="0" smtClean="0"/>
              <a:t>)</a:t>
            </a:r>
          </a:p>
          <a:p>
            <a:r>
              <a:rPr lang="en-GB" sz="2800" dirty="0" smtClean="0">
                <a:solidFill>
                  <a:srgbClr val="00B050"/>
                </a:solidFill>
              </a:rPr>
              <a:t>&lt;/</a:t>
            </a:r>
            <a:r>
              <a:rPr lang="en-GB" sz="2800" dirty="0">
                <a:solidFill>
                  <a:srgbClr val="00B050"/>
                </a:solidFill>
              </a:rPr>
              <a:t>h1&gt;</a:t>
            </a:r>
          </a:p>
        </p:txBody>
      </p:sp>
      <p:sp>
        <p:nvSpPr>
          <p:cNvPr id="9" name="Rectangle 8"/>
          <p:cNvSpPr/>
          <p:nvPr/>
        </p:nvSpPr>
        <p:spPr>
          <a:xfrm>
            <a:off x="462924" y="5820350"/>
            <a:ext cx="827467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/>
              <a:t> </a:t>
            </a:r>
            <a:r>
              <a:rPr lang="en-GB" sz="2400" dirty="0" smtClean="0"/>
              <a:t>data = </a:t>
            </a:r>
            <a:r>
              <a:rPr lang="en-GB" sz="2400" dirty="0" err="1"/>
              <a:t>readable.find</a:t>
            </a:r>
            <a:r>
              <a:rPr lang="en-GB" sz="2400" dirty="0"/>
              <a:t>("</a:t>
            </a:r>
            <a:r>
              <a:rPr lang="en-GB" sz="2400" dirty="0">
                <a:solidFill>
                  <a:srgbClr val="00B050"/>
                </a:solidFill>
              </a:rPr>
              <a:t>h1</a:t>
            </a:r>
            <a:r>
              <a:rPr lang="en-GB" sz="2400" dirty="0"/>
              <a:t>", </a:t>
            </a:r>
            <a:r>
              <a:rPr lang="en-GB" sz="2400" dirty="0" smtClean="0"/>
              <a:t>{"</a:t>
            </a:r>
            <a:r>
              <a:rPr lang="en-GB" sz="2400" dirty="0">
                <a:solidFill>
                  <a:srgbClr val="FF0000"/>
                </a:solidFill>
              </a:rPr>
              <a:t>class</a:t>
            </a:r>
            <a:r>
              <a:rPr lang="en-GB" sz="2400" dirty="0"/>
              <a:t>": "D(</a:t>
            </a:r>
            <a:r>
              <a:rPr lang="en-GB" sz="2400" dirty="0" err="1"/>
              <a:t>ib</a:t>
            </a:r>
            <a:r>
              <a:rPr lang="en-GB" sz="2400" dirty="0"/>
              <a:t>) </a:t>
            </a:r>
            <a:r>
              <a:rPr lang="en-GB" sz="2400" dirty="0" err="1"/>
              <a:t>Fz</a:t>
            </a:r>
            <a:r>
              <a:rPr lang="en-GB" sz="2400" dirty="0"/>
              <a:t>(18px</a:t>
            </a:r>
            <a:r>
              <a:rPr lang="en-GB" sz="2400" dirty="0" smtClean="0"/>
              <a:t>)"}).</a:t>
            </a:r>
            <a:r>
              <a:rPr lang="en-GB" sz="2400" dirty="0" err="1"/>
              <a:t>getText</a:t>
            </a:r>
            <a:r>
              <a:rPr lang="en-GB" sz="2400" dirty="0"/>
              <a:t>()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6124" y="936625"/>
            <a:ext cx="4000500" cy="409575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476124" y="2997200"/>
            <a:ext cx="1772276" cy="355600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3238500" y="2508343"/>
            <a:ext cx="1092200" cy="606944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9399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dirty="0" smtClean="0"/>
              <a:t>Stop. Think of Logical Blocks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SG" sz="4000" dirty="0" smtClean="0"/>
              <a:t>Let’s get a computer to do things.</a:t>
            </a:r>
          </a:p>
          <a:p>
            <a:pPr marL="0" indent="0">
              <a:buNone/>
            </a:pPr>
            <a:r>
              <a:rPr lang="en-SG" sz="4400" dirty="0" smtClean="0"/>
              <a:t>But,</a:t>
            </a:r>
          </a:p>
          <a:p>
            <a:r>
              <a:rPr lang="en-SG" dirty="0" smtClean="0"/>
              <a:t>The machine is a fast worker but very stupid</a:t>
            </a:r>
          </a:p>
          <a:p>
            <a:pPr lvl="1"/>
            <a:r>
              <a:rPr lang="en-SG" dirty="0" smtClean="0"/>
              <a:t>“Please, make me a sandwich!”</a:t>
            </a:r>
          </a:p>
          <a:p>
            <a:pPr lvl="1"/>
            <a:r>
              <a:rPr lang="en-SG" dirty="0" smtClean="0"/>
              <a:t>Will this work?</a:t>
            </a:r>
          </a:p>
          <a:p>
            <a:pPr marL="685800" lvl="2" indent="0">
              <a:buNone/>
            </a:pPr>
            <a:r>
              <a:rPr lang="en-SG" dirty="0"/>
              <a:t>	</a:t>
            </a:r>
            <a:r>
              <a:rPr lang="en-SG" dirty="0" smtClean="0"/>
              <a:t>Step 1: Take a slice of bread, put it on the board</a:t>
            </a:r>
          </a:p>
          <a:p>
            <a:pPr marL="685800" lvl="2" indent="0">
              <a:buNone/>
            </a:pPr>
            <a:r>
              <a:rPr lang="en-SG" dirty="0" smtClean="0"/>
              <a:t>	Step 2: Apply a 1mm layer of butter on the bread</a:t>
            </a:r>
          </a:p>
          <a:p>
            <a:pPr marL="685800" lvl="2" indent="0">
              <a:buNone/>
            </a:pPr>
            <a:r>
              <a:rPr lang="en-SG" dirty="0" smtClean="0"/>
              <a:t>	Step 3: Take a slice of ham, put it on the bread</a:t>
            </a:r>
          </a:p>
          <a:p>
            <a:pPr lvl="1"/>
            <a:r>
              <a:rPr lang="en-SG" dirty="0" smtClean="0"/>
              <a:t>Probably closer to this,</a:t>
            </a:r>
          </a:p>
          <a:p>
            <a:pPr marL="685800" lvl="2" indent="0">
              <a:buNone/>
            </a:pPr>
            <a:r>
              <a:rPr lang="en-SG" dirty="0" smtClean="0"/>
              <a:t>	Step 1: Move arm to coordinates (49, 50, 0) with power 1W</a:t>
            </a:r>
          </a:p>
          <a:p>
            <a:pPr marL="685800" lvl="2" indent="0">
              <a:buNone/>
            </a:pPr>
            <a:r>
              <a:rPr lang="en-SG" dirty="0" smtClean="0"/>
              <a:t>	Step 2: Move arm down to (49, 50, -40) with power 1W</a:t>
            </a:r>
          </a:p>
          <a:p>
            <a:pPr marL="685800" lvl="2" indent="0">
              <a:buNone/>
            </a:pPr>
            <a:r>
              <a:rPr lang="en-SG" dirty="0" smtClean="0"/>
              <a:t>	Step 3: Tighten fingers with power 2W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SG" dirty="0" smtClean="0"/>
              <a:t>01 Intro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46419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42900" y="5232400"/>
            <a:ext cx="8521700" cy="12573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GB" sz="2800" dirty="0" smtClean="0">
                <a:solidFill>
                  <a:schemeClr val="bg1">
                    <a:lumMod val="50000"/>
                  </a:schemeClr>
                </a:solidFill>
              </a:rPr>
              <a:t>Solution:</a:t>
            </a:r>
            <a:endParaRPr lang="en-GB" sz="2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62924" y="5820350"/>
            <a:ext cx="827467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/>
              <a:t> </a:t>
            </a:r>
            <a:r>
              <a:rPr lang="en-GB" sz="2400" dirty="0" smtClean="0"/>
              <a:t>data = </a:t>
            </a:r>
            <a:r>
              <a:rPr lang="en-GB" sz="2400" dirty="0" err="1"/>
              <a:t>readable.find</a:t>
            </a:r>
            <a:r>
              <a:rPr lang="en-GB" sz="2400" dirty="0" smtClean="0"/>
              <a:t>(“</a:t>
            </a:r>
            <a:r>
              <a:rPr lang="en-GB" sz="2400" dirty="0" smtClean="0">
                <a:solidFill>
                  <a:srgbClr val="00B050"/>
                </a:solidFill>
              </a:rPr>
              <a:t>td</a:t>
            </a:r>
            <a:r>
              <a:rPr lang="en-GB" sz="2400" dirty="0" smtClean="0"/>
              <a:t>", {"</a:t>
            </a:r>
            <a:r>
              <a:rPr lang="en-GB" sz="2400" dirty="0">
                <a:solidFill>
                  <a:srgbClr val="FF0000"/>
                </a:solidFill>
              </a:rPr>
              <a:t>class</a:t>
            </a:r>
            <a:r>
              <a:rPr lang="en-GB" sz="2400" dirty="0"/>
              <a:t>": </a:t>
            </a:r>
            <a:r>
              <a:rPr lang="en-GB" sz="2400" dirty="0" smtClean="0"/>
              <a:t>“BETA-value"}).</a:t>
            </a:r>
            <a:r>
              <a:rPr lang="en-GB" sz="2400" dirty="0" err="1"/>
              <a:t>getText</a:t>
            </a:r>
            <a:r>
              <a:rPr lang="en-GB" sz="2400" dirty="0"/>
              <a:t>()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dirty="0"/>
              <a:t>05 Challenge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Example 2</a:t>
            </a:r>
            <a:endParaRPr lang="en-GB" dirty="0"/>
          </a:p>
        </p:txBody>
      </p:sp>
      <p:sp>
        <p:nvSpPr>
          <p:cNvPr id="4" name="Rectangle 3"/>
          <p:cNvSpPr/>
          <p:nvPr/>
        </p:nvSpPr>
        <p:spPr>
          <a:xfrm>
            <a:off x="342900" y="1026114"/>
            <a:ext cx="472440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 smtClean="0">
                <a:solidFill>
                  <a:srgbClr val="00B050"/>
                </a:solidFill>
              </a:rPr>
              <a:t>&lt;td </a:t>
            </a:r>
          </a:p>
          <a:p>
            <a:r>
              <a:rPr lang="en-GB" sz="2000" dirty="0" smtClean="0">
                <a:solidFill>
                  <a:srgbClr val="FF0000"/>
                </a:solidFill>
              </a:rPr>
              <a:t>class</a:t>
            </a:r>
            <a:r>
              <a:rPr lang="en-GB" sz="2000" dirty="0" smtClean="0"/>
              <a:t>="Ta(end) </a:t>
            </a:r>
            <a:r>
              <a:rPr lang="en-GB" sz="2000" dirty="0" err="1" smtClean="0"/>
              <a:t>Fw</a:t>
            </a:r>
            <a:r>
              <a:rPr lang="en-GB" sz="2000" dirty="0" smtClean="0"/>
              <a:t>(b) </a:t>
            </a:r>
            <a:r>
              <a:rPr lang="en-GB" sz="2000" dirty="0" err="1" smtClean="0"/>
              <a:t>Lh</a:t>
            </a:r>
            <a:r>
              <a:rPr lang="en-GB" sz="2000" dirty="0" smtClean="0"/>
              <a:t>(14px)" </a:t>
            </a:r>
          </a:p>
          <a:p>
            <a:r>
              <a:rPr lang="en-GB" sz="2000" dirty="0" smtClean="0">
                <a:solidFill>
                  <a:srgbClr val="FF0000"/>
                </a:solidFill>
              </a:rPr>
              <a:t>data-test</a:t>
            </a:r>
            <a:r>
              <a:rPr lang="en-GB" sz="2000" dirty="0" smtClean="0"/>
              <a:t>="BETA-value" </a:t>
            </a:r>
          </a:p>
          <a:p>
            <a:r>
              <a:rPr lang="en-GB" sz="2000" dirty="0" smtClean="0">
                <a:solidFill>
                  <a:srgbClr val="FF0000"/>
                </a:solidFill>
              </a:rPr>
              <a:t>data-</a:t>
            </a:r>
            <a:r>
              <a:rPr lang="en-GB" sz="2000" dirty="0" err="1" smtClean="0">
                <a:solidFill>
                  <a:srgbClr val="FF0000"/>
                </a:solidFill>
              </a:rPr>
              <a:t>reactid</a:t>
            </a:r>
            <a:r>
              <a:rPr lang="en-GB" sz="2000" dirty="0" smtClean="0"/>
              <a:t>="89"&gt;</a:t>
            </a:r>
          </a:p>
          <a:p>
            <a:endParaRPr lang="en-GB" sz="2000" dirty="0" smtClean="0"/>
          </a:p>
          <a:p>
            <a:r>
              <a:rPr lang="en-GB" sz="2000" dirty="0" smtClean="0">
                <a:solidFill>
                  <a:srgbClr val="00B050"/>
                </a:solidFill>
              </a:rPr>
              <a:t>&lt;span </a:t>
            </a:r>
          </a:p>
          <a:p>
            <a:r>
              <a:rPr lang="en-GB" sz="2000" dirty="0" smtClean="0">
                <a:solidFill>
                  <a:srgbClr val="FF0000"/>
                </a:solidFill>
              </a:rPr>
              <a:t>class</a:t>
            </a:r>
            <a:r>
              <a:rPr lang="en-GB" sz="2000" dirty="0" smtClean="0"/>
              <a:t>="</a:t>
            </a:r>
            <a:r>
              <a:rPr lang="en-GB" sz="2000" dirty="0" err="1" smtClean="0"/>
              <a:t>Trsdu</a:t>
            </a:r>
            <a:r>
              <a:rPr lang="en-GB" sz="2000" dirty="0" smtClean="0"/>
              <a:t>(0.3s) " </a:t>
            </a:r>
          </a:p>
          <a:p>
            <a:r>
              <a:rPr lang="en-GB" sz="2000" dirty="0" smtClean="0">
                <a:solidFill>
                  <a:srgbClr val="FF0000"/>
                </a:solidFill>
              </a:rPr>
              <a:t>data-</a:t>
            </a:r>
            <a:r>
              <a:rPr lang="en-GB" sz="2000" dirty="0" err="1" smtClean="0">
                <a:solidFill>
                  <a:srgbClr val="FF0000"/>
                </a:solidFill>
              </a:rPr>
              <a:t>reactid</a:t>
            </a:r>
            <a:r>
              <a:rPr lang="en-GB" sz="2000" dirty="0" smtClean="0"/>
              <a:t>="90"&gt;</a:t>
            </a:r>
          </a:p>
          <a:p>
            <a:r>
              <a:rPr lang="en-GB" sz="2000" dirty="0" smtClean="0"/>
              <a:t>&lt;!-- react-text: 91 --&gt;1.39&lt;!-- /react-text --&gt;</a:t>
            </a:r>
          </a:p>
          <a:p>
            <a:r>
              <a:rPr lang="en-GB" sz="2000" dirty="0" smtClean="0">
                <a:solidFill>
                  <a:srgbClr val="00B050"/>
                </a:solidFill>
              </a:rPr>
              <a:t>&lt;/span&gt;</a:t>
            </a:r>
          </a:p>
          <a:p>
            <a:endParaRPr lang="en-GB" sz="2000" dirty="0" smtClean="0"/>
          </a:p>
          <a:p>
            <a:r>
              <a:rPr lang="en-GB" sz="2000" dirty="0" smtClean="0">
                <a:solidFill>
                  <a:srgbClr val="00B050"/>
                </a:solidFill>
              </a:rPr>
              <a:t>&lt;/td&gt;</a:t>
            </a:r>
            <a:endParaRPr lang="en-GB" sz="2000" dirty="0">
              <a:solidFill>
                <a:srgbClr val="00B050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7300" y="1180844"/>
            <a:ext cx="3799135" cy="3454769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7696199" y="1739900"/>
            <a:ext cx="1042943" cy="355600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3086100" y="1917701"/>
            <a:ext cx="4610099" cy="546099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591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-14514" y="-14515"/>
            <a:ext cx="9158514" cy="6872515"/>
            <a:chOff x="-14514" y="-14515"/>
            <a:chExt cx="9158514" cy="6872515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2"/>
            <a:srcRect l="18343" t="1569" r="18434" b="84691"/>
            <a:stretch/>
          </p:blipFill>
          <p:spPr>
            <a:xfrm>
              <a:off x="-14514" y="0"/>
              <a:ext cx="9158514" cy="841829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2"/>
            <a:srcRect l="18343" t="82588" r="18434"/>
            <a:stretch/>
          </p:blipFill>
          <p:spPr>
            <a:xfrm>
              <a:off x="-14514" y="5326744"/>
              <a:ext cx="9158514" cy="1531256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/>
            <a:srcRect l="18343" t="11559" r="18434"/>
            <a:stretch/>
          </p:blipFill>
          <p:spPr>
            <a:xfrm>
              <a:off x="-14514" y="-14515"/>
              <a:ext cx="9158514" cy="5418639"/>
            </a:xfrm>
            <a:prstGeom prst="rect">
              <a:avLst/>
            </a:prstGeom>
          </p:spPr>
        </p:pic>
      </p:grpSp>
      <p:pic>
        <p:nvPicPr>
          <p:cNvPr id="1026" name="Picture 2" descr="Image result for kungfu panda transparen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9078" y="4245603"/>
            <a:ext cx="2317040" cy="2317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po kungfu panda transparent 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298" y="4148756"/>
            <a:ext cx="1817802" cy="2544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AutoShape 14" descr="Image result for po kungfu panda transparent png"/>
          <p:cNvSpPr>
            <a:spLocks noChangeAspect="1" noChangeArrowheads="1"/>
          </p:cNvSpPr>
          <p:nvPr/>
        </p:nvSpPr>
        <p:spPr bwMode="auto">
          <a:xfrm>
            <a:off x="8217679" y="-66697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1040" name="Picture 16" descr="Image result for po kung fu panda transparent 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6479" y="4197065"/>
            <a:ext cx="4127295" cy="2358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1117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smtClean="0"/>
              <a:t>End</a:t>
            </a:r>
            <a:endParaRPr lang="en-SG" dirty="0"/>
          </a:p>
        </p:txBody>
      </p:sp>
      <p:sp>
        <p:nvSpPr>
          <p:cNvPr id="6" name="Text Placeholder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122508" y="120177"/>
            <a:ext cx="887112" cy="365125"/>
          </a:xfrm>
        </p:spPr>
        <p:txBody>
          <a:bodyPr/>
          <a:lstStyle/>
          <a:p>
            <a:fld id="{5A45A868-1959-4AFC-8B73-586BE1BEEA10}" type="slidenum">
              <a:rPr lang="en-SG" smtClean="0"/>
              <a:t>42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474951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Resources for Steps 1 -3	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5A868-1959-4AFC-8B73-586BE1BEEA10}" type="slidenum">
              <a:rPr lang="en-SG" smtClean="0"/>
              <a:t>43</a:t>
            </a:fld>
            <a:endParaRPr lang="en-SG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1" y="0"/>
            <a:ext cx="7847214" cy="589994"/>
          </a:xfrm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226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You can start now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You </a:t>
            </a:r>
            <a:r>
              <a:rPr lang="en-GB" dirty="0" smtClean="0"/>
              <a:t>can program</a:t>
            </a:r>
            <a:endParaRPr lang="en-GB" dirty="0"/>
          </a:p>
          <a:p>
            <a:pPr lvl="1"/>
            <a:r>
              <a:rPr lang="en-GB" dirty="0" smtClean="0"/>
              <a:t>You </a:t>
            </a:r>
            <a:r>
              <a:rPr lang="en-GB" dirty="0"/>
              <a:t>just </a:t>
            </a:r>
            <a:r>
              <a:rPr lang="en-GB" dirty="0" smtClean="0"/>
              <a:t>don’t know </a:t>
            </a:r>
            <a:r>
              <a:rPr lang="en-GB" dirty="0"/>
              <a:t>it yet</a:t>
            </a:r>
          </a:p>
          <a:p>
            <a:endParaRPr lang="en-GB" dirty="0"/>
          </a:p>
          <a:p>
            <a:r>
              <a:rPr lang="en-GB" dirty="0"/>
              <a:t>See the </a:t>
            </a:r>
            <a:r>
              <a:rPr lang="en-GB" dirty="0" smtClean="0"/>
              <a:t>possibilities</a:t>
            </a:r>
            <a:endParaRPr lang="en-GB" dirty="0"/>
          </a:p>
          <a:p>
            <a:pPr lvl="1"/>
            <a:r>
              <a:rPr lang="en-GB" dirty="0" smtClean="0"/>
              <a:t>What </a:t>
            </a:r>
            <a:r>
              <a:rPr lang="en-GB" dirty="0"/>
              <a:t>can you do with it</a:t>
            </a:r>
            <a:r>
              <a:rPr lang="en-GB" dirty="0" smtClean="0"/>
              <a:t>?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SG" dirty="0"/>
              <a:t>02 Python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1" y="0"/>
            <a:ext cx="7847214" cy="589994"/>
          </a:xfrm>
        </p:spPr>
        <p:txBody>
          <a:bodyPr/>
          <a:lstStyle/>
          <a:p>
            <a:r>
              <a:rPr lang="en-US" dirty="0" smtClean="0"/>
              <a:t>3. Python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4126366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5A868-1959-4AFC-8B73-586BE1BEEA10}" type="slidenum">
              <a:rPr lang="en-SG" smtClean="0"/>
              <a:t>45</a:t>
            </a:fld>
            <a:endParaRPr lang="en-SG"/>
          </a:p>
        </p:txBody>
      </p:sp>
      <p:sp>
        <p:nvSpPr>
          <p:cNvPr id="4" name="Rectangle 3"/>
          <p:cNvSpPr/>
          <p:nvPr/>
        </p:nvSpPr>
        <p:spPr>
          <a:xfrm>
            <a:off x="2286000" y="2828836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GB" dirty="0"/>
          </a:p>
          <a:p>
            <a:r>
              <a:rPr lang="en-GB" dirty="0"/>
              <a:t>Have an Owner’s </a:t>
            </a:r>
            <a:r>
              <a:rPr lang="en-GB" dirty="0" err="1"/>
              <a:t>Mindset</a:t>
            </a:r>
            <a:r>
              <a:rPr lang="en-GB" dirty="0"/>
              <a:t>.</a:t>
            </a:r>
          </a:p>
          <a:p>
            <a:pPr lvl="1"/>
            <a:r>
              <a:rPr lang="en-GB" dirty="0"/>
              <a:t>Have a basic understanding to tell a developer what you want!</a:t>
            </a:r>
          </a:p>
        </p:txBody>
      </p:sp>
    </p:spTree>
    <p:extLst>
      <p:ext uri="{BB962C8B-B14F-4D97-AF65-F5344CB8AC3E}">
        <p14:creationId xmlns:p14="http://schemas.microsoft.com/office/powerpoint/2010/main" val="1864439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smtClean="0"/>
              <a:t>Python?</a:t>
            </a:r>
            <a:endParaRPr lang="en-SG" dirty="0"/>
          </a:p>
        </p:txBody>
      </p:sp>
      <p:sp>
        <p:nvSpPr>
          <p:cNvPr id="6" name="Text Placeholder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Uh.. Eating a snake?</a:t>
            </a:r>
            <a:endParaRPr lang="en-SG" dirty="0"/>
          </a:p>
        </p:txBody>
      </p:sp>
      <p:sp>
        <p:nvSpPr>
          <p:cNvPr id="7" name="TextBox 6"/>
          <p:cNvSpPr txBox="1"/>
          <p:nvPr/>
        </p:nvSpPr>
        <p:spPr>
          <a:xfrm>
            <a:off x="7486534" y="6488668"/>
            <a:ext cx="1657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 smtClean="0">
                <a:solidFill>
                  <a:schemeClr val="bg1"/>
                </a:solidFill>
              </a:rPr>
              <a:t>45 minutes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4745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What </a:t>
            </a:r>
            <a:r>
              <a:rPr lang="en-GB" dirty="0"/>
              <a:t>E</a:t>
            </a:r>
            <a:r>
              <a:rPr lang="en-GB" dirty="0" smtClean="0"/>
              <a:t>xactly is Python?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Considered a Fourth Generation Language </a:t>
            </a:r>
          </a:p>
          <a:p>
            <a:r>
              <a:rPr lang="en-GB" dirty="0" smtClean="0"/>
              <a:t>Simple &amp; mighty for mathematical libraries</a:t>
            </a:r>
          </a:p>
          <a:p>
            <a:r>
              <a:rPr lang="en-GB" dirty="0" smtClean="0"/>
              <a:t>Relatively “natural” to read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SG" dirty="0" smtClean="0"/>
              <a:t>02 Python</a:t>
            </a:r>
            <a:endParaRPr lang="en-SG" dirty="0"/>
          </a:p>
        </p:txBody>
      </p:sp>
      <p:grpSp>
        <p:nvGrpSpPr>
          <p:cNvPr id="10" name="Group 9"/>
          <p:cNvGrpSpPr/>
          <p:nvPr/>
        </p:nvGrpSpPr>
        <p:grpSpPr>
          <a:xfrm>
            <a:off x="753696" y="2406869"/>
            <a:ext cx="7761654" cy="4268910"/>
            <a:chOff x="753696" y="2406869"/>
            <a:chExt cx="7761654" cy="426891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3696" y="2406869"/>
              <a:ext cx="7761654" cy="426891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6671" t="83181" r="2224" b="9160"/>
            <a:stretch/>
          </p:blipFill>
          <p:spPr>
            <a:xfrm>
              <a:off x="7480903" y="5587420"/>
              <a:ext cx="861945" cy="550621"/>
            </a:xfrm>
            <a:prstGeom prst="rect">
              <a:avLst/>
            </a:prstGeom>
          </p:spPr>
        </p:pic>
      </p:grpSp>
      <p:sp>
        <p:nvSpPr>
          <p:cNvPr id="7" name="TextBox 6"/>
          <p:cNvSpPr txBox="1"/>
          <p:nvPr/>
        </p:nvSpPr>
        <p:spPr>
          <a:xfrm>
            <a:off x="7396381" y="5605346"/>
            <a:ext cx="1030988" cy="4001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000" b="1" dirty="0" smtClean="0">
                <a:solidFill>
                  <a:srgbClr val="00B050"/>
                </a:solidFill>
              </a:rPr>
              <a:t>Python!</a:t>
            </a:r>
            <a:endParaRPr lang="en-GB" sz="20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6348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SG" smtClean="0"/>
              <a:t>Python</a:t>
            </a:r>
            <a:endParaRPr lang="en-SG" dirty="0"/>
          </a:p>
        </p:txBody>
      </p:sp>
      <p:grpSp>
        <p:nvGrpSpPr>
          <p:cNvPr id="12" name="Group 11"/>
          <p:cNvGrpSpPr/>
          <p:nvPr/>
        </p:nvGrpSpPr>
        <p:grpSpPr>
          <a:xfrm>
            <a:off x="-58994" y="1"/>
            <a:ext cx="9202994" cy="6872748"/>
            <a:chOff x="-58994" y="1"/>
            <a:chExt cx="9202994" cy="6872748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/>
            <a:srcRect l="16360" r="15324" b="7143"/>
            <a:stretch/>
          </p:blipFill>
          <p:spPr>
            <a:xfrm>
              <a:off x="-58994" y="1"/>
              <a:ext cx="9202994" cy="6872748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2"/>
            <a:srcRect l="16360" t="4340" r="42275" b="72730"/>
            <a:stretch/>
          </p:blipFill>
          <p:spPr>
            <a:xfrm>
              <a:off x="-57150" y="3861083"/>
              <a:ext cx="5572461" cy="1697152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2"/>
            <a:srcRect l="16360" t="24243" r="42275" b="32870"/>
            <a:stretch/>
          </p:blipFill>
          <p:spPr>
            <a:xfrm>
              <a:off x="-58994" y="1083161"/>
              <a:ext cx="5572461" cy="3174218"/>
            </a:xfrm>
            <a:prstGeom prst="rect">
              <a:avLst/>
            </a:prstGeom>
          </p:spPr>
        </p:pic>
      </p:grpSp>
      <p:sp>
        <p:nvSpPr>
          <p:cNvPr id="7" name="Rectangle 6"/>
          <p:cNvSpPr/>
          <p:nvPr/>
        </p:nvSpPr>
        <p:spPr>
          <a:xfrm>
            <a:off x="200754" y="4356383"/>
            <a:ext cx="5207938" cy="1524000"/>
          </a:xfrm>
          <a:prstGeom prst="rect">
            <a:avLst/>
          </a:prstGeom>
          <a:solidFill>
            <a:schemeClr val="bg1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5400" dirty="0" smtClean="0"/>
              <a:t>Visit </a:t>
            </a:r>
            <a:r>
              <a:rPr lang="en-GB" sz="5400" dirty="0" err="1" smtClean="0"/>
              <a:t>Rebot.Chat</a:t>
            </a:r>
            <a:endParaRPr lang="en-GB" sz="5400" dirty="0" smtClean="0"/>
          </a:p>
          <a:p>
            <a:pPr algn="ctr"/>
            <a:r>
              <a:rPr lang="en-GB" sz="2400" i="1" dirty="0" smtClean="0">
                <a:latin typeface="Arial Narrow" panose="020B0606020202030204" pitchFamily="34" charset="0"/>
              </a:rPr>
              <a:t>Type </a:t>
            </a:r>
            <a:r>
              <a:rPr lang="en-GB" sz="2400" i="1" dirty="0" err="1" smtClean="0">
                <a:latin typeface="Arial Narrow" panose="020B0606020202030204" pitchFamily="34" charset="0"/>
              </a:rPr>
              <a:t>rebot.chat</a:t>
            </a:r>
            <a:r>
              <a:rPr lang="en-GB" sz="2400" i="1" dirty="0" smtClean="0">
                <a:latin typeface="Arial Narrow" panose="020B0606020202030204" pitchFamily="34" charset="0"/>
              </a:rPr>
              <a:t> in your web browser</a:t>
            </a:r>
            <a:endParaRPr lang="en-GB" sz="2400" i="1" dirty="0"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9061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-14514" y="-14515"/>
            <a:ext cx="9158514" cy="6872515"/>
            <a:chOff x="-14514" y="-14515"/>
            <a:chExt cx="9158514" cy="6872515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2"/>
            <a:srcRect l="18343" t="1569" r="18434" b="84691"/>
            <a:stretch/>
          </p:blipFill>
          <p:spPr>
            <a:xfrm>
              <a:off x="-14514" y="0"/>
              <a:ext cx="9158514" cy="841829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2"/>
            <a:srcRect l="18343" t="82588" r="18434"/>
            <a:stretch/>
          </p:blipFill>
          <p:spPr>
            <a:xfrm>
              <a:off x="-14514" y="5326744"/>
              <a:ext cx="9158514" cy="1531256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/>
            <a:srcRect l="18343" t="11559" r="18434"/>
            <a:stretch/>
          </p:blipFill>
          <p:spPr>
            <a:xfrm>
              <a:off x="-14514" y="-14515"/>
              <a:ext cx="9158514" cy="5418639"/>
            </a:xfrm>
            <a:prstGeom prst="rect">
              <a:avLst/>
            </a:prstGeom>
          </p:spPr>
        </p:pic>
      </p:grpSp>
      <p:pic>
        <p:nvPicPr>
          <p:cNvPr id="1030" name="Picture 6" descr="Image result for po kungfu panda transparen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8027" y="3756462"/>
            <a:ext cx="2625273" cy="2310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po kungfu panda transparent 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298" y="4148756"/>
            <a:ext cx="1817802" cy="2544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AutoShape 14" descr="Image result for po kungfu panda transparent png"/>
          <p:cNvSpPr>
            <a:spLocks noChangeAspect="1" noChangeArrowheads="1"/>
          </p:cNvSpPr>
          <p:nvPr/>
        </p:nvSpPr>
        <p:spPr bwMode="auto">
          <a:xfrm>
            <a:off x="8217679" y="-66697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8570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" b="225"/>
          <a:stretch/>
        </p:blipFill>
        <p:spPr>
          <a:xfrm>
            <a:off x="-8782" y="603057"/>
            <a:ext cx="9152782" cy="6254943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SG" dirty="0"/>
              <a:t>02 Python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REPL: Basic Online Python Editor</a:t>
            </a:r>
            <a:endParaRPr lang="en-SG" dirty="0"/>
          </a:p>
        </p:txBody>
      </p:sp>
      <p:sp>
        <p:nvSpPr>
          <p:cNvPr id="9" name="Rectangle 8"/>
          <p:cNvSpPr/>
          <p:nvPr/>
        </p:nvSpPr>
        <p:spPr>
          <a:xfrm>
            <a:off x="-8782" y="603058"/>
            <a:ext cx="5463651" cy="62549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(Left-Hand Side)</a:t>
            </a:r>
          </a:p>
          <a:p>
            <a:pPr algn="ctr"/>
            <a:r>
              <a:rPr lang="en-GB" sz="3200" b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Write code here</a:t>
            </a:r>
          </a:p>
        </p:txBody>
      </p:sp>
      <p:sp>
        <p:nvSpPr>
          <p:cNvPr id="10" name="Rectangle 9"/>
          <p:cNvSpPr/>
          <p:nvPr/>
        </p:nvSpPr>
        <p:spPr>
          <a:xfrm>
            <a:off x="5454869" y="603056"/>
            <a:ext cx="3689131" cy="62549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(Right-Hand Side)</a:t>
            </a:r>
          </a:p>
          <a:p>
            <a:pPr algn="ctr"/>
            <a:r>
              <a:rPr lang="en-GB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See output here</a:t>
            </a:r>
            <a:endParaRPr lang="en-GB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1286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04C7E"/>
      </a:dk2>
      <a:lt2>
        <a:srgbClr val="EBEBEB"/>
      </a:lt2>
      <a:accent1>
        <a:srgbClr val="94CE67"/>
      </a:accent1>
      <a:accent2>
        <a:srgbClr val="49D1CD"/>
      </a:accent2>
      <a:accent3>
        <a:srgbClr val="61A5D6"/>
      </a:accent3>
      <a:accent4>
        <a:srgbClr val="9D8CD3"/>
      </a:accent4>
      <a:accent5>
        <a:srgbClr val="E45C8A"/>
      </a:accent5>
      <a:accent6>
        <a:srgbClr val="F98C61"/>
      </a:accent6>
      <a:hlink>
        <a:srgbClr val="AAF172"/>
      </a:hlink>
      <a:folHlink>
        <a:srgbClr val="E7F19A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E44E6A2F-09CD-4BE0-B42D-107FF03CEED6}"/>
    </a:ext>
  </a:extLst>
</a:theme>
</file>

<file path=ppt/theme/theme3.xml><?xml version="1.0" encoding="utf-8"?>
<a:theme xmlns:a="http://schemas.openxmlformats.org/drawingml/2006/main" name="1_Celestial">
  <a:themeElements>
    <a:clrScheme name="Celestial">
      <a:dk1>
        <a:sysClr val="windowText" lastClr="000000"/>
      </a:dk1>
      <a:lt1>
        <a:sysClr val="window" lastClr="FFFFFF"/>
      </a:lt1>
      <a:dk2>
        <a:srgbClr val="104C7E"/>
      </a:dk2>
      <a:lt2>
        <a:srgbClr val="EBEBEB"/>
      </a:lt2>
      <a:accent1>
        <a:srgbClr val="94CE67"/>
      </a:accent1>
      <a:accent2>
        <a:srgbClr val="49D1CD"/>
      </a:accent2>
      <a:accent3>
        <a:srgbClr val="61A5D6"/>
      </a:accent3>
      <a:accent4>
        <a:srgbClr val="9D8CD3"/>
      </a:accent4>
      <a:accent5>
        <a:srgbClr val="E45C8A"/>
      </a:accent5>
      <a:accent6>
        <a:srgbClr val="F98C61"/>
      </a:accent6>
      <a:hlink>
        <a:srgbClr val="AAF172"/>
      </a:hlink>
      <a:folHlink>
        <a:srgbClr val="E7F19A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E44E6A2F-09CD-4BE0-B42D-107FF03CEED6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6401</TotalTime>
  <Words>1600</Words>
  <Application>Microsoft Office PowerPoint</Application>
  <PresentationFormat>On-screen Show (4:3)</PresentationFormat>
  <Paragraphs>413</Paragraphs>
  <Slides>45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45</vt:i4>
      </vt:variant>
    </vt:vector>
  </HeadingPairs>
  <TitlesOfParts>
    <vt:vector size="57" baseType="lpstr">
      <vt:lpstr>等线</vt:lpstr>
      <vt:lpstr>等线 Light</vt:lpstr>
      <vt:lpstr>Arial</vt:lpstr>
      <vt:lpstr>Arial Narrow</vt:lpstr>
      <vt:lpstr>Calibri</vt:lpstr>
      <vt:lpstr>Calibri Light</vt:lpstr>
      <vt:lpstr>Segoe UI</vt:lpstr>
      <vt:lpstr>Segoe UI Semilight</vt:lpstr>
      <vt:lpstr>Wingdings</vt:lpstr>
      <vt:lpstr>Office Theme</vt:lpstr>
      <vt:lpstr>Celestial</vt:lpstr>
      <vt:lpstr>1_Celestial</vt:lpstr>
      <vt:lpstr>Why Code?</vt:lpstr>
      <vt:lpstr>PowerPoint Presentation</vt:lpstr>
      <vt:lpstr>PowerPoint Presentation</vt:lpstr>
      <vt:lpstr>Stop. Think of Logical Blocks</vt:lpstr>
      <vt:lpstr>Python?</vt:lpstr>
      <vt:lpstr>What Exactly is Python?</vt:lpstr>
      <vt:lpstr>PowerPoint Presentation</vt:lpstr>
      <vt:lpstr>PowerPoint Presentation</vt:lpstr>
      <vt:lpstr>REPL: Basic Online Python Editor</vt:lpstr>
      <vt:lpstr>Real Code! Step-by-Step</vt:lpstr>
      <vt:lpstr>Hey wait, isn’t this familiar?</vt:lpstr>
      <vt:lpstr>Logical Design &gt;&gt; Code</vt:lpstr>
      <vt:lpstr>Lunch-Break</vt:lpstr>
      <vt:lpstr>Wifi-Access</vt:lpstr>
      <vt:lpstr>Step 1: Install Telegram</vt:lpstr>
      <vt:lpstr>Step 2: Register Account</vt:lpstr>
      <vt:lpstr>Step 3: Add @ISPVMF_ReBot</vt:lpstr>
      <vt:lpstr>Chatbot</vt:lpstr>
      <vt:lpstr>PowerPoint Presentation</vt:lpstr>
      <vt:lpstr>Jupyter: Integrated Python Editor</vt:lpstr>
      <vt:lpstr>Let the Magic Happen</vt:lpstr>
      <vt:lpstr>Webscrapping</vt:lpstr>
      <vt:lpstr>What is HTML?</vt:lpstr>
      <vt:lpstr>Word Doc vs HTML Doc</vt:lpstr>
      <vt:lpstr>Word Doc vs HTML Doc</vt:lpstr>
      <vt:lpstr>Word Doc vs HTML Doc</vt:lpstr>
      <vt:lpstr>Think of Tags as Containers</vt:lpstr>
      <vt:lpstr>So many types of HTML tags…</vt:lpstr>
      <vt:lpstr>HTML - Code Visualization</vt:lpstr>
      <vt:lpstr>Hands On</vt:lpstr>
      <vt:lpstr>Hands On</vt:lpstr>
      <vt:lpstr>Often, its not so easy.. </vt:lpstr>
      <vt:lpstr>Often, its not so easy.. </vt:lpstr>
      <vt:lpstr>Nesting of Data</vt:lpstr>
      <vt:lpstr>Nesting of Data: Example Yahoo</vt:lpstr>
      <vt:lpstr>Challenge</vt:lpstr>
      <vt:lpstr>PowerPoint Presentation</vt:lpstr>
      <vt:lpstr>HTML - Code Visualization</vt:lpstr>
      <vt:lpstr>Example 1</vt:lpstr>
      <vt:lpstr>Example 2</vt:lpstr>
      <vt:lpstr>PowerPoint Presentation</vt:lpstr>
      <vt:lpstr>End</vt:lpstr>
      <vt:lpstr>PowerPoint Presentation</vt:lpstr>
      <vt:lpstr>You can start now</vt:lpstr>
      <vt:lpstr>PowerPoint Presentation</vt:lpstr>
    </vt:vector>
  </TitlesOfParts>
  <Company>GIC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Danny Lim Chai Hou</dc:creator>
  <cp:lastModifiedBy>Javan Tan Wi-Meng</cp:lastModifiedBy>
  <cp:revision>512</cp:revision>
  <dcterms:created xsi:type="dcterms:W3CDTF">2017-04-25T09:51:32Z</dcterms:created>
  <dcterms:modified xsi:type="dcterms:W3CDTF">2017-11-02T14:41:55Z</dcterms:modified>
</cp:coreProperties>
</file>